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21" r:id="rId1"/>
    <p:sldMasterId id="2147483740" r:id="rId2"/>
  </p:sldMasterIdLst>
  <p:notesMasterIdLst>
    <p:notesMasterId r:id="rId20"/>
  </p:notesMasterIdLst>
  <p:sldIdLst>
    <p:sldId id="256" r:id="rId3"/>
    <p:sldId id="345" r:id="rId4"/>
    <p:sldId id="349" r:id="rId5"/>
    <p:sldId id="353" r:id="rId6"/>
    <p:sldId id="350" r:id="rId7"/>
    <p:sldId id="352" r:id="rId8"/>
    <p:sldId id="354" r:id="rId9"/>
    <p:sldId id="348" r:id="rId10"/>
    <p:sldId id="343" r:id="rId11"/>
    <p:sldId id="347" r:id="rId12"/>
    <p:sldId id="336" r:id="rId13"/>
    <p:sldId id="340" r:id="rId14"/>
    <p:sldId id="344" r:id="rId15"/>
    <p:sldId id="337" r:id="rId16"/>
    <p:sldId id="356" r:id="rId17"/>
    <p:sldId id="355" r:id="rId18"/>
    <p:sldId id="324" r:id="rId19"/>
  </p:sldIdLst>
  <p:sldSz cx="12192000" cy="6858000"/>
  <p:notesSz cx="6858000" cy="9144000"/>
  <p:embeddedFontLst>
    <p:embeddedFont>
      <p:font typeface="Algerian" panose="04020705040A02060702" pitchFamily="82" charset="0"/>
      <p:regular r:id="rId21"/>
    </p:embeddedFont>
    <p:embeddedFont>
      <p:font typeface="Calibri" panose="020F0502020204030204" pitchFamily="34" charset="0"/>
      <p:regular r:id="rId22"/>
      <p:bold r:id="rId23"/>
      <p:italic r:id="rId24"/>
      <p:boldItalic r:id="rId25"/>
    </p:embeddedFont>
    <p:embeddedFont>
      <p:font typeface="Calibri Light" panose="020F0302020204030204" pitchFamily="34" charset="0"/>
      <p:regular r:id="rId26"/>
      <p:italic r:id="rId27"/>
    </p:embeddedFont>
    <p:embeddedFont>
      <p:font typeface="Century Gothic" panose="020B0502020202020204" pitchFamily="34" charset="0"/>
      <p:regular r:id="rId28"/>
      <p:bold r:id="rId29"/>
      <p:italic r:id="rId30"/>
      <p:boldItalic r:id="rId31"/>
    </p:embeddedFont>
    <p:embeddedFont>
      <p:font typeface="Trebuchet MS" panose="020B0603020202020204" pitchFamily="34" charset="0"/>
      <p:regular r:id="rId32"/>
      <p:bold r:id="rId33"/>
      <p:italic r:id="rId34"/>
      <p:boldItalic r:id="rId35"/>
    </p:embeddedFont>
    <p:embeddedFont>
      <p:font typeface="Tw Cen MT" panose="020B0602020104020603" pitchFamily="34" charset="0"/>
      <p:regular r:id="rId36"/>
      <p:bold r:id="rId37"/>
      <p:italic r:id="rId38"/>
      <p:boldItalic r:id="rId3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3840">
          <p15:clr>
            <a:srgbClr val="000000"/>
          </p15:clr>
        </p15:guide>
      </p15:sldGuideLst>
    </p:ext>
    <p: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 r:id="rId63" roundtripDataSignature="AMtx7mgE7qOf3j8de6LCgcl/RC3GQz7SF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9B35D74-7F80-4AAC-A9A1-E6F41969A387}" v="1214" dt="2023-09-21T05:28:33.316"/>
  </p1510:revLst>
</p1510:revInfo>
</file>

<file path=ppt/tableStyles.xml><?xml version="1.0" encoding="utf-8"?>
<a:tblStyleLst xmlns:a="http://schemas.openxmlformats.org/drawingml/2006/main" def="{83886A34-95C5-4F28-BFF2-A87A27429A67}">
  <a:tblStyle styleId="{83886A34-95C5-4F28-BFF2-A87A27429A67}" styleName="Table_0">
    <a:wholeTbl>
      <a:tcTxStyle b="off" i="off">
        <a:font>
          <a:latin typeface="Trebuchet MS"/>
          <a:ea typeface="Trebuchet MS"/>
          <a:cs typeface="Trebuchet MS"/>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FAF3E7"/>
          </a:solidFill>
        </a:fill>
      </a:tcStyle>
    </a:wholeTbl>
    <a:band1H>
      <a:tcTxStyle/>
      <a:tcStyle>
        <a:tcBdr/>
        <a:fill>
          <a:solidFill>
            <a:srgbClr val="F5E6CB"/>
          </a:solidFill>
        </a:fill>
      </a:tcStyle>
    </a:band1H>
    <a:band2H>
      <a:tcTxStyle/>
      <a:tcStyle>
        <a:tcBdr/>
      </a:tcStyle>
    </a:band2H>
    <a:band1V>
      <a:tcTxStyle/>
      <a:tcStyle>
        <a:tcBdr/>
        <a:fill>
          <a:solidFill>
            <a:srgbClr val="F5E6CB"/>
          </a:solidFill>
        </a:fill>
      </a:tcStyle>
    </a:band1V>
    <a:band2V>
      <a:tcTxStyle/>
      <a:tcStyle>
        <a:tcBdr/>
      </a:tcStyle>
    </a:band2V>
    <a:lastCol>
      <a:tcTxStyle b="on" i="off">
        <a:font>
          <a:latin typeface="Trebuchet MS"/>
          <a:ea typeface="Trebuchet MS"/>
          <a:cs typeface="Trebuchet MS"/>
        </a:font>
        <a:schemeClr val="lt1"/>
      </a:tcTxStyle>
      <a:tcStyle>
        <a:tcBdr/>
        <a:fill>
          <a:solidFill>
            <a:schemeClr val="accent3"/>
          </a:solidFill>
        </a:fill>
      </a:tcStyle>
    </a:lastCol>
    <a:firstCol>
      <a:tcTxStyle b="on" i="off">
        <a:font>
          <a:latin typeface="Trebuchet MS"/>
          <a:ea typeface="Trebuchet MS"/>
          <a:cs typeface="Trebuchet MS"/>
        </a:font>
        <a:schemeClr val="lt1"/>
      </a:tcTxStyle>
      <a:tcStyle>
        <a:tcBdr/>
        <a:fill>
          <a:solidFill>
            <a:schemeClr val="accent3"/>
          </a:solidFill>
        </a:fill>
      </a:tcStyle>
    </a:firstCol>
    <a:lastRow>
      <a:tcTxStyle b="on" i="off">
        <a:font>
          <a:latin typeface="Trebuchet MS"/>
          <a:ea typeface="Trebuchet MS"/>
          <a:cs typeface="Trebuchet MS"/>
        </a:font>
        <a:schemeClr val="lt1"/>
      </a:tcTxStyle>
      <a:tcStyle>
        <a:tcBdr>
          <a:top>
            <a:ln w="38100" cap="flat" cmpd="sng">
              <a:solidFill>
                <a:schemeClr val="lt1"/>
              </a:solidFill>
              <a:prstDash val="solid"/>
              <a:round/>
              <a:headEnd type="none" w="sm" len="sm"/>
              <a:tailEnd type="none" w="sm" len="sm"/>
            </a:ln>
          </a:top>
        </a:tcBdr>
        <a:fill>
          <a:solidFill>
            <a:schemeClr val="accent3"/>
          </a:solidFill>
        </a:fill>
      </a:tcStyle>
    </a:lastRow>
    <a:seCell>
      <a:tcTxStyle/>
      <a:tcStyle>
        <a:tcBdr/>
      </a:tcStyle>
    </a:seCell>
    <a:swCell>
      <a:tcTxStyle/>
      <a:tcStyle>
        <a:tcBdr/>
      </a:tcStyle>
    </a:swCell>
    <a:firstRow>
      <a:tcTxStyle b="on" i="off">
        <a:font>
          <a:latin typeface="Trebuchet MS"/>
          <a:ea typeface="Trebuchet MS"/>
          <a:cs typeface="Trebuchet MS"/>
        </a:font>
        <a:schemeClr val="lt1"/>
      </a:tcTxStyle>
      <a:tcStyle>
        <a:tcBdr>
          <a:bottom>
            <a:ln w="38100" cap="flat" cmpd="sng">
              <a:solidFill>
                <a:schemeClr val="lt1"/>
              </a:solidFill>
              <a:prstDash val="solid"/>
              <a:round/>
              <a:headEnd type="none" w="sm" len="sm"/>
              <a:tailEnd type="none" w="sm" len="sm"/>
            </a:ln>
          </a:bottom>
        </a:tcBdr>
        <a:fill>
          <a:solidFill>
            <a:schemeClr val="accent3"/>
          </a:solidFill>
        </a:fill>
      </a:tcStyle>
    </a:firstRow>
    <a:neCell>
      <a:tcTxStyle/>
      <a:tcStyle>
        <a:tcBdr/>
      </a:tcStyle>
    </a:neCell>
    <a:nwCell>
      <a:tcTxStyle/>
      <a:tcStyle>
        <a:tcBdr/>
      </a:tcStyle>
    </a:nwCell>
  </a:tblStyle>
  <a:tblStyle styleId="{1301F87F-92B5-4BFF-8E44-8B712CA3E4C6}" styleName="Table_1">
    <a:wholeTbl>
      <a:tcTxStyle b="off" i="off">
        <a:font>
          <a:latin typeface="Trebuchet MS"/>
          <a:ea typeface="Trebuchet MS"/>
          <a:cs typeface="Trebuchet MS"/>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F5E7E7"/>
          </a:solidFill>
        </a:fill>
      </a:tcStyle>
    </a:wholeTbl>
    <a:band1H>
      <a:tcTxStyle/>
      <a:tcStyle>
        <a:tcBdr/>
        <a:fill>
          <a:solidFill>
            <a:srgbClr val="EACCCB"/>
          </a:solidFill>
        </a:fill>
      </a:tcStyle>
    </a:band1H>
    <a:band2H>
      <a:tcTxStyle/>
      <a:tcStyle>
        <a:tcBdr/>
      </a:tcStyle>
    </a:band2H>
    <a:band1V>
      <a:tcTxStyle/>
      <a:tcStyle>
        <a:tcBdr/>
        <a:fill>
          <a:solidFill>
            <a:srgbClr val="EACCCB"/>
          </a:solidFill>
        </a:fill>
      </a:tcStyle>
    </a:band1V>
    <a:band2V>
      <a:tcTxStyle/>
      <a:tcStyle>
        <a:tcBdr/>
      </a:tcStyle>
    </a:band2V>
    <a:lastCol>
      <a:tcTxStyle b="on" i="off">
        <a:font>
          <a:latin typeface="Trebuchet MS"/>
          <a:ea typeface="Trebuchet MS"/>
          <a:cs typeface="Trebuchet MS"/>
        </a:font>
        <a:schemeClr val="lt1"/>
      </a:tcTxStyle>
      <a:tcStyle>
        <a:tcBdr/>
        <a:fill>
          <a:solidFill>
            <a:schemeClr val="accent5"/>
          </a:solidFill>
        </a:fill>
      </a:tcStyle>
    </a:lastCol>
    <a:firstCol>
      <a:tcTxStyle b="on" i="off">
        <a:font>
          <a:latin typeface="Trebuchet MS"/>
          <a:ea typeface="Trebuchet MS"/>
          <a:cs typeface="Trebuchet MS"/>
        </a:font>
        <a:schemeClr val="lt1"/>
      </a:tcTxStyle>
      <a:tcStyle>
        <a:tcBdr/>
        <a:fill>
          <a:solidFill>
            <a:schemeClr val="accent5"/>
          </a:solidFill>
        </a:fill>
      </a:tcStyle>
    </a:firstCol>
    <a:lastRow>
      <a:tcTxStyle b="on" i="off">
        <a:font>
          <a:latin typeface="Trebuchet MS"/>
          <a:ea typeface="Trebuchet MS"/>
          <a:cs typeface="Trebuchet MS"/>
        </a:font>
        <a:schemeClr val="lt1"/>
      </a:tcTxStyle>
      <a:tcStyle>
        <a:tcBdr>
          <a:top>
            <a:ln w="38100" cap="flat" cmpd="sng">
              <a:solidFill>
                <a:schemeClr val="lt1"/>
              </a:solidFill>
              <a:prstDash val="solid"/>
              <a:round/>
              <a:headEnd type="none" w="sm" len="sm"/>
              <a:tailEnd type="none" w="sm" len="sm"/>
            </a:ln>
          </a:top>
        </a:tcBdr>
        <a:fill>
          <a:solidFill>
            <a:schemeClr val="accent5"/>
          </a:solidFill>
        </a:fill>
      </a:tcStyle>
    </a:lastRow>
    <a:seCell>
      <a:tcTxStyle/>
      <a:tcStyle>
        <a:tcBdr/>
      </a:tcStyle>
    </a:seCell>
    <a:swCell>
      <a:tcTxStyle/>
      <a:tcStyle>
        <a:tcBdr/>
      </a:tcStyle>
    </a:swCell>
    <a:firstRow>
      <a:tcTxStyle b="on" i="off">
        <a:font>
          <a:latin typeface="Trebuchet MS"/>
          <a:ea typeface="Trebuchet MS"/>
          <a:cs typeface="Trebuchet MS"/>
        </a:font>
        <a:schemeClr val="lt1"/>
      </a:tcTxStyle>
      <a:tcStyle>
        <a:tcBdr>
          <a:bottom>
            <a:ln w="38100" cap="flat" cmpd="sng">
              <a:solidFill>
                <a:schemeClr val="lt1"/>
              </a:solidFill>
              <a:prstDash val="solid"/>
              <a:round/>
              <a:headEnd type="none" w="sm" len="sm"/>
              <a:tailEnd type="none" w="sm" len="sm"/>
            </a:ln>
          </a:bottom>
        </a:tcBdr>
        <a:fill>
          <a:solidFill>
            <a:schemeClr val="accent5"/>
          </a:solidFill>
        </a:fill>
      </a:tcStyle>
    </a:firstRow>
    <a:neCell>
      <a:tcTxStyle/>
      <a:tcStyle>
        <a:tcBdr/>
      </a:tcStyle>
    </a:neCell>
    <a:nwCell>
      <a:tcTxStyle/>
      <a:tcStyle>
        <a:tcBdr/>
      </a:tcStyle>
    </a:nwCell>
  </a:tblStyle>
  <a:tblStyle styleId="{31C16DB6-9A34-4369-BF60-9F0BB7010CCB}" styleName="Table_2">
    <a:wholeTbl>
      <a:tcTxStyle b="off" i="off">
        <a:font>
          <a:latin typeface="Trebuchet MS"/>
          <a:ea typeface="Trebuchet MS"/>
          <a:cs typeface="Trebuchet MS"/>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6E6E6"/>
          </a:solidFill>
        </a:fill>
      </a:tcStyle>
    </a:wholeTbl>
    <a:band1H>
      <a:tcTxStyle/>
      <a:tcStyle>
        <a:tcBdr/>
        <a:fill>
          <a:solidFill>
            <a:srgbClr val="CACACA"/>
          </a:solidFill>
        </a:fill>
      </a:tcStyle>
    </a:band1H>
    <a:band2H>
      <a:tcTxStyle/>
      <a:tcStyle>
        <a:tcBdr/>
      </a:tcStyle>
    </a:band2H>
    <a:band1V>
      <a:tcTxStyle/>
      <a:tcStyle>
        <a:tcBdr/>
        <a:fill>
          <a:solidFill>
            <a:srgbClr val="CACACA"/>
          </a:solidFill>
        </a:fill>
      </a:tcStyle>
    </a:band1V>
    <a:band2V>
      <a:tcTxStyle/>
      <a:tcStyle>
        <a:tcBdr/>
      </a:tcStyle>
    </a:band2V>
    <a:lastCol>
      <a:tcTxStyle b="on" i="off">
        <a:font>
          <a:latin typeface="Trebuchet MS"/>
          <a:ea typeface="Trebuchet MS"/>
          <a:cs typeface="Trebuchet MS"/>
        </a:font>
        <a:schemeClr val="lt1"/>
      </a:tcTxStyle>
      <a:tcStyle>
        <a:tcBdr/>
        <a:fill>
          <a:solidFill>
            <a:schemeClr val="dk1"/>
          </a:solidFill>
        </a:fill>
      </a:tcStyle>
    </a:lastCol>
    <a:firstCol>
      <a:tcTxStyle b="on" i="off">
        <a:font>
          <a:latin typeface="Trebuchet MS"/>
          <a:ea typeface="Trebuchet MS"/>
          <a:cs typeface="Trebuchet MS"/>
        </a:font>
        <a:schemeClr val="lt1"/>
      </a:tcTxStyle>
      <a:tcStyle>
        <a:tcBdr/>
        <a:fill>
          <a:solidFill>
            <a:schemeClr val="dk1"/>
          </a:solidFill>
        </a:fill>
      </a:tcStyle>
    </a:firstCol>
    <a:lastRow>
      <a:tcTxStyle b="on" i="off">
        <a:font>
          <a:latin typeface="Trebuchet MS"/>
          <a:ea typeface="Trebuchet MS"/>
          <a:cs typeface="Trebuchet MS"/>
        </a:font>
        <a:schemeClr val="lt1"/>
      </a:tcTxStyle>
      <a:tcStyle>
        <a:tcBdr>
          <a:top>
            <a:ln w="38100" cap="flat" cmpd="sng">
              <a:solidFill>
                <a:schemeClr val="lt1"/>
              </a:solidFill>
              <a:prstDash val="solid"/>
              <a:round/>
              <a:headEnd type="none" w="sm" len="sm"/>
              <a:tailEnd type="none" w="sm" len="sm"/>
            </a:ln>
          </a:top>
        </a:tcBdr>
        <a:fill>
          <a:solidFill>
            <a:schemeClr val="dk1"/>
          </a:solidFill>
        </a:fill>
      </a:tcStyle>
    </a:lastRow>
    <a:seCell>
      <a:tcTxStyle/>
      <a:tcStyle>
        <a:tcBdr/>
      </a:tcStyle>
    </a:seCell>
    <a:swCell>
      <a:tcTxStyle/>
      <a:tcStyle>
        <a:tcBdr/>
      </a:tcStyle>
    </a:swCell>
    <a:firstRow>
      <a:tcTxStyle b="on" i="off">
        <a:font>
          <a:latin typeface="Trebuchet MS"/>
          <a:ea typeface="Trebuchet MS"/>
          <a:cs typeface="Trebuchet MS"/>
        </a:font>
        <a:schemeClr val="lt1"/>
      </a:tcTxStyle>
      <a:tcStyle>
        <a:tcBdr>
          <a:bottom>
            <a:ln w="38100" cap="flat" cmpd="sng">
              <a:solidFill>
                <a:schemeClr val="lt1"/>
              </a:solidFill>
              <a:prstDash val="solid"/>
              <a:round/>
              <a:headEnd type="none" w="sm" len="sm"/>
              <a:tailEnd type="none" w="sm" len="sm"/>
            </a:ln>
          </a:bottom>
        </a:tcBdr>
        <a:fill>
          <a:solidFill>
            <a:schemeClr val="dk1"/>
          </a:solidFill>
        </a:fill>
      </a:tcStyle>
    </a:firstRow>
    <a:neCell>
      <a:tcTxStyle/>
      <a:tcStyle>
        <a:tcBdr/>
      </a:tcStyle>
    </a:neCell>
    <a:nwCell>
      <a:tcTxStyle/>
      <a:tcStyle>
        <a:tcBdr/>
      </a:tcStyle>
    </a:nwCell>
  </a:tblStyle>
  <a:tblStyle styleId="{865C437F-C4BA-45B1-8794-9A70868C0B60}" styleName="Table_3">
    <a:wholeTbl>
      <a:tcTxStyle b="off" i="off">
        <a:font>
          <a:latin typeface="Trebuchet MS"/>
          <a:ea typeface="Trebuchet MS"/>
          <a:cs typeface="Trebuchet MS"/>
        </a:font>
        <a:schemeClr val="dk1"/>
      </a:tcTxStyle>
      <a:tcStyle>
        <a:tcBdr>
          <a:left>
            <a:ln w="9525" cap="flat" cmpd="sng">
              <a:solidFill>
                <a:schemeClr val="accent4"/>
              </a:solidFill>
              <a:prstDash val="solid"/>
              <a:round/>
              <a:headEnd type="none" w="sm" len="sm"/>
              <a:tailEnd type="none" w="sm" len="sm"/>
            </a:ln>
          </a:left>
          <a:right>
            <a:ln w="9525" cap="flat" cmpd="sng">
              <a:solidFill>
                <a:schemeClr val="accent4"/>
              </a:solidFill>
              <a:prstDash val="solid"/>
              <a:round/>
              <a:headEnd type="none" w="sm" len="sm"/>
              <a:tailEnd type="none" w="sm" len="sm"/>
            </a:ln>
          </a:right>
          <a:top>
            <a:ln w="9525" cap="flat" cmpd="sng">
              <a:solidFill>
                <a:schemeClr val="accent4"/>
              </a:solidFill>
              <a:prstDash val="solid"/>
              <a:round/>
              <a:headEnd type="none" w="sm" len="sm"/>
              <a:tailEnd type="none" w="sm" len="sm"/>
            </a:ln>
          </a:top>
          <a:bottom>
            <a:ln w="9525" cap="flat" cmpd="sng">
              <a:solidFill>
                <a:schemeClr val="accent4"/>
              </a:solidFill>
              <a:prstDash val="solid"/>
              <a:round/>
              <a:headEnd type="none" w="sm" len="sm"/>
              <a:tailEnd type="none" w="sm" len="sm"/>
            </a:ln>
          </a:bottom>
          <a:insideH>
            <a:ln w="9525" cap="flat" cmpd="sng">
              <a:solidFill>
                <a:schemeClr val="accent4"/>
              </a:solidFill>
              <a:prstDash val="solid"/>
              <a:round/>
              <a:headEnd type="none" w="sm" len="sm"/>
              <a:tailEnd type="none" w="sm" len="sm"/>
            </a:ln>
          </a:insideH>
          <a:insideV>
            <a:ln w="9525" cap="flat" cmpd="sng">
              <a:solidFill>
                <a:schemeClr val="accent4"/>
              </a:solidFill>
              <a:prstDash val="solid"/>
              <a:round/>
              <a:headEnd type="none" w="sm" len="sm"/>
              <a:tailEnd type="none" w="sm" len="sm"/>
            </a:ln>
          </a:insideV>
        </a:tcBdr>
        <a:fill>
          <a:solidFill>
            <a:srgbClr val="FFFFFF">
              <a:alpha val="0"/>
            </a:srgbClr>
          </a:solidFill>
        </a:fill>
      </a:tcStyle>
    </a:wholeTbl>
    <a:band1H>
      <a:tcTxStyle/>
      <a:tcStyle>
        <a:tcBdr/>
        <a:fill>
          <a:solidFill>
            <a:schemeClr val="accent4">
              <a:alpha val="40000"/>
            </a:schemeClr>
          </a:solidFill>
        </a:fill>
      </a:tcStyle>
    </a:band1H>
    <a:band2H>
      <a:tcTxStyle/>
      <a:tcStyle>
        <a:tcBdr/>
      </a:tcStyle>
    </a:band2H>
    <a:band1V>
      <a:tcTxStyle/>
      <a:tcStyle>
        <a:tcBdr>
          <a:top>
            <a:ln w="9525" cap="flat" cmpd="sng">
              <a:solidFill>
                <a:schemeClr val="accent4"/>
              </a:solidFill>
              <a:prstDash val="solid"/>
              <a:round/>
              <a:headEnd type="none" w="sm" len="sm"/>
              <a:tailEnd type="none" w="sm" len="sm"/>
            </a:ln>
          </a:top>
          <a:bottom>
            <a:ln w="9525" cap="flat" cmpd="sng">
              <a:solidFill>
                <a:schemeClr val="accent4"/>
              </a:solidFill>
              <a:prstDash val="solid"/>
              <a:round/>
              <a:headEnd type="none" w="sm" len="sm"/>
              <a:tailEnd type="none" w="sm" len="sm"/>
            </a:ln>
          </a:bottom>
        </a:tcBdr>
        <a:fill>
          <a:solidFill>
            <a:schemeClr val="accent4">
              <a:alpha val="40000"/>
            </a:schemeClr>
          </a:solidFill>
        </a:fill>
      </a:tcStyle>
    </a:band1V>
    <a:band2V>
      <a:tcTxStyle/>
      <a:tcStyle>
        <a:tcBdr/>
      </a:tcStyle>
    </a:band2V>
    <a:lastCol>
      <a:tcTxStyle b="on" i="off"/>
      <a:tcStyle>
        <a:tcBdr>
          <a:left>
            <a:ln w="9525" cap="flat" cmpd="sng">
              <a:solidFill>
                <a:schemeClr val="accent4"/>
              </a:solidFill>
              <a:prstDash val="solid"/>
              <a:round/>
              <a:headEnd type="none" w="sm" len="sm"/>
              <a:tailEnd type="none" w="sm" len="sm"/>
            </a:ln>
          </a:left>
          <a:right>
            <a:ln w="9525" cap="flat" cmpd="sng">
              <a:solidFill>
                <a:schemeClr val="accent4"/>
              </a:solidFill>
              <a:prstDash val="solid"/>
              <a:round/>
              <a:headEnd type="none" w="sm" len="sm"/>
              <a:tailEnd type="none" w="sm" len="sm"/>
            </a:ln>
          </a:right>
          <a:top>
            <a:ln w="9525" cap="flat" cmpd="sng">
              <a:solidFill>
                <a:schemeClr val="accent4"/>
              </a:solidFill>
              <a:prstDash val="solid"/>
              <a:round/>
              <a:headEnd type="none" w="sm" len="sm"/>
              <a:tailEnd type="none" w="sm" len="sm"/>
            </a:ln>
          </a:top>
          <a:bottom>
            <a:ln w="9525" cap="flat" cmpd="sng">
              <a:solidFill>
                <a:schemeClr val="accent4"/>
              </a:solidFill>
              <a:prstDash val="solid"/>
              <a:round/>
              <a:headEnd type="none" w="sm" len="sm"/>
              <a:tailEnd type="none" w="sm" len="sm"/>
            </a:ln>
          </a:bottom>
          <a:insideH>
            <a:ln w="9525" cap="flat" cmpd="sng">
              <a:solidFill>
                <a:schemeClr val="accent4"/>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tcStyle>
    </a:lastCol>
    <a:firstCol>
      <a:tcTxStyle b="on" i="off"/>
      <a:tcStyle>
        <a:tcBdr>
          <a:left>
            <a:ln w="9525" cap="flat" cmpd="sng">
              <a:solidFill>
                <a:schemeClr val="accent4"/>
              </a:solidFill>
              <a:prstDash val="solid"/>
              <a:round/>
              <a:headEnd type="none" w="sm" len="sm"/>
              <a:tailEnd type="none" w="sm" len="sm"/>
            </a:ln>
          </a:left>
          <a:right>
            <a:ln w="9525" cap="flat" cmpd="sng">
              <a:solidFill>
                <a:schemeClr val="accent4"/>
              </a:solidFill>
              <a:prstDash val="solid"/>
              <a:round/>
              <a:headEnd type="none" w="sm" len="sm"/>
              <a:tailEnd type="none" w="sm" len="sm"/>
            </a:ln>
          </a:right>
          <a:top>
            <a:ln w="9525" cap="flat" cmpd="sng">
              <a:solidFill>
                <a:schemeClr val="accent4"/>
              </a:solidFill>
              <a:prstDash val="solid"/>
              <a:round/>
              <a:headEnd type="none" w="sm" len="sm"/>
              <a:tailEnd type="none" w="sm" len="sm"/>
            </a:ln>
          </a:top>
          <a:bottom>
            <a:ln w="9525" cap="flat" cmpd="sng">
              <a:solidFill>
                <a:schemeClr val="accent4"/>
              </a:solidFill>
              <a:prstDash val="solid"/>
              <a:round/>
              <a:headEnd type="none" w="sm" len="sm"/>
              <a:tailEnd type="none" w="sm" len="sm"/>
            </a:ln>
          </a:bottom>
          <a:insideH>
            <a:ln w="9525" cap="flat" cmpd="sng">
              <a:solidFill>
                <a:schemeClr val="accent4"/>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tcStyle>
    </a:firstCol>
    <a:lastRow>
      <a:tcTxStyle b="on" i="off"/>
      <a:tcStyle>
        <a:tcBdr>
          <a:left>
            <a:ln w="9525" cap="flat" cmpd="sng">
              <a:solidFill>
                <a:schemeClr val="accent4"/>
              </a:solidFill>
              <a:prstDash val="solid"/>
              <a:round/>
              <a:headEnd type="none" w="sm" len="sm"/>
              <a:tailEnd type="none" w="sm" len="sm"/>
            </a:ln>
          </a:left>
          <a:right>
            <a:ln w="9525" cap="flat" cmpd="sng">
              <a:solidFill>
                <a:schemeClr val="accent4"/>
              </a:solidFill>
              <a:prstDash val="solid"/>
              <a:round/>
              <a:headEnd type="none" w="sm" len="sm"/>
              <a:tailEnd type="none" w="sm" len="sm"/>
            </a:ln>
          </a:right>
          <a:top>
            <a:ln w="9525" cap="flat" cmpd="sng">
              <a:solidFill>
                <a:schemeClr val="accent4"/>
              </a:solidFill>
              <a:prstDash val="solid"/>
              <a:round/>
              <a:headEnd type="none" w="sm" len="sm"/>
              <a:tailEnd type="none" w="sm" len="sm"/>
            </a:ln>
          </a:top>
          <a:bottom>
            <a:ln w="9525" cap="flat" cmpd="sng">
              <a:solidFill>
                <a:schemeClr val="accent4"/>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alpha val="0"/>
            </a:srgbClr>
          </a:solidFill>
        </a:fill>
      </a:tcStyle>
    </a:lastRow>
    <a:seCell>
      <a:tcTxStyle/>
      <a:tcStyle>
        <a:tcBdr/>
      </a:tcStyle>
    </a:seCell>
    <a:swCell>
      <a:tcTxStyle/>
      <a:tcStyle>
        <a:tcBdr/>
      </a:tcStyle>
    </a:swCell>
    <a:firstRow>
      <a:tcTxStyle b="on" i="off">
        <a:font>
          <a:latin typeface="Trebuchet MS"/>
          <a:ea typeface="Trebuchet MS"/>
          <a:cs typeface="Trebuchet MS"/>
        </a:font>
        <a:schemeClr val="lt1"/>
      </a:tcTxStyle>
      <a:tcStyle>
        <a:tcBdr>
          <a:left>
            <a:ln w="9525" cap="flat" cmpd="sng">
              <a:solidFill>
                <a:schemeClr val="accent4"/>
              </a:solidFill>
              <a:prstDash val="solid"/>
              <a:round/>
              <a:headEnd type="none" w="sm" len="sm"/>
              <a:tailEnd type="none" w="sm" len="sm"/>
            </a:ln>
          </a:left>
          <a:right>
            <a:ln w="9525" cap="flat" cmpd="sng">
              <a:solidFill>
                <a:schemeClr val="accent4"/>
              </a:solidFill>
              <a:prstDash val="solid"/>
              <a:round/>
              <a:headEnd type="none" w="sm" len="sm"/>
              <a:tailEnd type="none" w="sm" len="sm"/>
            </a:ln>
          </a:right>
          <a:top>
            <a:ln w="9525" cap="flat" cmpd="sng">
              <a:solidFill>
                <a:schemeClr val="accent4"/>
              </a:solidFill>
              <a:prstDash val="solid"/>
              <a:round/>
              <a:headEnd type="none" w="sm" len="sm"/>
              <a:tailEnd type="none" w="sm" len="sm"/>
            </a:ln>
          </a:top>
          <a:bottom>
            <a:ln w="9525" cap="flat" cmpd="sng">
              <a:solidFill>
                <a:schemeClr val="lt1"/>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chemeClr val="accent4"/>
          </a:solidFill>
        </a:fill>
      </a:tcStyle>
    </a:firstRow>
    <a:neCell>
      <a:tcTxStyle/>
      <a:tcStyle>
        <a:tcBdr/>
      </a:tcStyle>
    </a:neCell>
    <a:nwCell>
      <a:tcTxStyle/>
      <a:tcStyle>
        <a:tcBdr/>
      </a:tcStyle>
    </a:nwCell>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8" d="100"/>
          <a:sy n="78" d="100"/>
        </p:scale>
        <p:origin x="850" y="67"/>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font" Target="fonts/font6.fntdata"/><Relationship Id="rId39" Type="http://schemas.openxmlformats.org/officeDocument/2006/relationships/font" Target="fonts/font19.fntdata"/><Relationship Id="rId21" Type="http://schemas.openxmlformats.org/officeDocument/2006/relationships/font" Target="fonts/font1.fntdata"/><Relationship Id="rId34" Type="http://schemas.openxmlformats.org/officeDocument/2006/relationships/font" Target="fonts/font14.fntdata"/><Relationship Id="rId63" Type="http://customschemas.google.com/relationships/presentationmetadata" Target="metadata"/><Relationship Id="rId68" Type="http://schemas.microsoft.com/office/2015/10/relationships/revisionInfo" Target="revisionInfo.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4.fntdata"/><Relationship Id="rId32" Type="http://schemas.openxmlformats.org/officeDocument/2006/relationships/font" Target="fonts/font12.fntdata"/><Relationship Id="rId37" Type="http://schemas.openxmlformats.org/officeDocument/2006/relationships/font" Target="fonts/font17.fntdata"/><Relationship Id="rId66"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font" Target="fonts/font3.fntdata"/><Relationship Id="rId28" Type="http://schemas.openxmlformats.org/officeDocument/2006/relationships/font" Target="fonts/font8.fntdata"/><Relationship Id="rId36" Type="http://schemas.openxmlformats.org/officeDocument/2006/relationships/font" Target="fonts/font16.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11.fntdata"/><Relationship Id="rId65"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font" Target="fonts/font15.fntdata"/><Relationship Id="rId64" Type="http://schemas.openxmlformats.org/officeDocument/2006/relationships/presProps" Target="presProp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font" Target="fonts/font5.fntdata"/><Relationship Id="rId33" Type="http://schemas.openxmlformats.org/officeDocument/2006/relationships/font" Target="fonts/font13.fntdata"/><Relationship Id="rId38" Type="http://schemas.openxmlformats.org/officeDocument/2006/relationships/font" Target="fonts/font18.fntdata"/><Relationship Id="rId67" Type="http://schemas.openxmlformats.org/officeDocument/2006/relationships/tableStyles" Target="tableStyles.xml"/><Relationship Id="rId20"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6" name="Google Shape;276;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p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0" name="Google Shape;410;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1634319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1751012" y="1300785"/>
            <a:ext cx="8689976" cy="2509213"/>
          </a:xfrm>
        </p:spPr>
        <p:txBody>
          <a:bodyPr anchor="b">
            <a:normAutofit/>
          </a:bodyPr>
          <a:lstStyle>
            <a:lvl1pPr algn="ctr">
              <a:defRPr sz="4800"/>
            </a:lvl1pPr>
          </a:lstStyle>
          <a:p>
            <a:r>
              <a:rPr lang="en-US"/>
              <a:t>Click to edit Master title style</a:t>
            </a:r>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3254897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328536110"/>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en-US"/>
              <a:t>Click to edit Master title style</a:t>
            </a:r>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922934329"/>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Tree>
    <p:extLst>
      <p:ext uri="{BB962C8B-B14F-4D97-AF65-F5344CB8AC3E}">
        <p14:creationId xmlns:p14="http://schemas.microsoft.com/office/powerpoint/2010/main" val="1913914738"/>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en-US"/>
              <a:t>Click to edit Master title style</a:t>
            </a:r>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4047290550"/>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en-US"/>
              <a:t>Click to edit Master title style</a:t>
            </a:r>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499229485"/>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en-US"/>
              <a:t>Click to edit Master title style</a:t>
            </a:r>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772613183"/>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699723060"/>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en-US"/>
              <a:t>Click to edit Master title style</a:t>
            </a:r>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125424021"/>
      </p:ext>
    </p:extLst>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Content" type="obj">
  <p:cSld name="1_Title and Content">
    <p:spTree>
      <p:nvGrpSpPr>
        <p:cNvPr id="1" name="Shape 157"/>
        <p:cNvGrpSpPr/>
        <p:nvPr/>
      </p:nvGrpSpPr>
      <p:grpSpPr>
        <a:xfrm>
          <a:off x="0" y="0"/>
          <a:ext cx="0" cy="0"/>
          <a:chOff x="0" y="0"/>
          <a:chExt cx="0" cy="0"/>
        </a:xfrm>
      </p:grpSpPr>
      <p:sp>
        <p:nvSpPr>
          <p:cNvPr id="158" name="Google Shape;158;p49"/>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accent1"/>
              </a:buClr>
              <a:buSzPts val="3600"/>
              <a:buFont typeface="Trebuchet MS"/>
              <a:buNone/>
              <a:defRPr sz="36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9" name="Google Shape;159;p49"/>
          <p:cNvSpPr txBox="1">
            <a:spLocks noGrp="1"/>
          </p:cNvSpPr>
          <p:nvPr>
            <p:ph type="body" idx="1"/>
          </p:nvPr>
        </p:nvSpPr>
        <p:spPr>
          <a:xfrm>
            <a:off x="677334" y="2160589"/>
            <a:ext cx="8596668" cy="3880773"/>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Char char="►"/>
              <a:defRPr/>
            </a:lvl1pPr>
            <a:lvl2pPr marL="914400" lvl="1" indent="-320040" algn="l">
              <a:spcBef>
                <a:spcPts val="1000"/>
              </a:spcBef>
              <a:spcAft>
                <a:spcPts val="0"/>
              </a:spcAft>
              <a:buSzPts val="1440"/>
              <a:buChar char="►"/>
              <a:defRPr/>
            </a:lvl2pPr>
            <a:lvl3pPr marL="1371600" lvl="2" indent="-320039" algn="l">
              <a:spcBef>
                <a:spcPts val="1000"/>
              </a:spcBef>
              <a:spcAft>
                <a:spcPts val="0"/>
              </a:spcAft>
              <a:buSzPts val="1440"/>
              <a:buChar char="►"/>
              <a:defRPr/>
            </a:lvl3pPr>
            <a:lvl4pPr marL="1828800" lvl="3" indent="-320039" algn="l">
              <a:spcBef>
                <a:spcPts val="1000"/>
              </a:spcBef>
              <a:spcAft>
                <a:spcPts val="0"/>
              </a:spcAft>
              <a:buSzPts val="1440"/>
              <a:buChar char="►"/>
              <a:defRPr/>
            </a:lvl4pPr>
            <a:lvl5pPr marL="2286000" lvl="4" indent="-320039" algn="l">
              <a:spcBef>
                <a:spcPts val="1000"/>
              </a:spcBef>
              <a:spcAft>
                <a:spcPts val="0"/>
              </a:spcAft>
              <a:buSzPts val="1440"/>
              <a:buChar char="►"/>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160" name="Google Shape;160;p49"/>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1" name="Google Shape;161;p49"/>
          <p:cNvSpPr txBox="1">
            <a:spLocks noGrp="1"/>
          </p:cNvSpPr>
          <p:nvPr>
            <p:ph type="ftr" idx="11"/>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2" name="Google Shape;162;p49"/>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381212682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66E50F-391E-E70E-9AB7-1FDB68DE3DB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6A298DA0-15A2-0D76-A63F-06E545333EE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FF8D3305-B6B3-E24C-0D8F-162EC28DD2E1}"/>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5C1935E7-2DEC-8348-0147-5CEC2DE29E1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E3D8447-DA2F-6ECD-0B69-665B9BAE4D0E}"/>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5214823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p>
        </p:txBody>
      </p:sp>
      <p:sp>
        <p:nvSpPr>
          <p:cNvPr id="12" name="Content Placeholder 2"/>
          <p:cNvSpPr>
            <a:spLocks noGrp="1"/>
          </p:cNvSpPr>
          <p:nvPr>
            <p:ph sz="quarter" idx="13"/>
          </p:nvPr>
        </p:nvSpPr>
        <p:spPr>
          <a:xfrm>
            <a:off x="913774" y="2367092"/>
            <a:ext cx="103638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921635619"/>
      </p:ext>
    </p:extLst>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A6E54-933D-DAD8-5B99-541DCE61C42E}"/>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1A60F34C-0418-C0AB-4A2F-AACA5B1BC99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1A1062D-7839-B68F-23CE-D981E8486B2B}"/>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02AFFE80-8DD0-C9D1-9C3C-268FD9DAC6D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F9B1493-BE00-8B1C-AFCE-D7CD89C3F0F4}"/>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85161074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46963E-D176-8DF4-467D-4D2EFBEEEC1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A574A8C1-4D03-E719-30D3-F29D4DBC465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0E5478D-F59A-D612-AFAC-5E33DE15AC16}"/>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10766B5F-905D-1CAD-5765-E0DD7B378F4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19859BE-7C31-B3CE-5CFA-59778D720E38}"/>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92454353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A79414-8954-972E-419E-6F6E8C06A659}"/>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6D8C399D-2D48-4163-641C-F7608ADBC5B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852940D3-DAF7-A73E-0DB2-B1ED1E20DD1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D4ADA2F1-21E8-AA42-B995-1197736A0BC0}"/>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03B1BFA9-CEDB-4373-7752-D90CD607AFC7}"/>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32C5688-6FE6-A0CB-399B-F5602E1E9101}"/>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20206191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01E2EA-5C61-C0B2-A66A-DA8CBA0A15D7}"/>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8486E2CA-A871-53D3-E93F-2DE287FE699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8748091-5352-000C-E97E-74B250AA6B8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30624080-5F34-FC49-8AB1-72A8894B564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4700F2B-0393-7383-D18C-74F029B53BF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0A3AE31B-9D9D-2AFC-447A-3B72BE3FDD23}"/>
              </a:ext>
            </a:extLst>
          </p:cNvPr>
          <p:cNvSpPr>
            <a:spLocks noGrp="1"/>
          </p:cNvSpPr>
          <p:nvPr>
            <p:ph type="dt" sz="half" idx="10"/>
          </p:nvPr>
        </p:nvSpPr>
        <p:spPr/>
        <p:txBody>
          <a:bodyPr/>
          <a:lstStyle/>
          <a:p>
            <a:endParaRPr lang="en-IN"/>
          </a:p>
        </p:txBody>
      </p:sp>
      <p:sp>
        <p:nvSpPr>
          <p:cNvPr id="8" name="Footer Placeholder 7">
            <a:extLst>
              <a:ext uri="{FF2B5EF4-FFF2-40B4-BE49-F238E27FC236}">
                <a16:creationId xmlns:a16="http://schemas.microsoft.com/office/drawing/2014/main" id="{71E06D54-DA41-6CE9-8A16-C52CCC81083E}"/>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67B78638-02AB-705D-EEF6-535F971B2824}"/>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4205276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8827EF-ED5D-B84C-38EC-13D7FBB46920}"/>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A5617770-41C2-E7D1-0202-DC340F4AE7DE}"/>
              </a:ext>
            </a:extLst>
          </p:cNvPr>
          <p:cNvSpPr>
            <a:spLocks noGrp="1"/>
          </p:cNvSpPr>
          <p:nvPr>
            <p:ph type="dt" sz="half" idx="10"/>
          </p:nvPr>
        </p:nvSpPr>
        <p:spPr/>
        <p:txBody>
          <a:bodyPr/>
          <a:lstStyle/>
          <a:p>
            <a:endParaRPr lang="en-IN"/>
          </a:p>
        </p:txBody>
      </p:sp>
      <p:sp>
        <p:nvSpPr>
          <p:cNvPr id="4" name="Footer Placeholder 3">
            <a:extLst>
              <a:ext uri="{FF2B5EF4-FFF2-40B4-BE49-F238E27FC236}">
                <a16:creationId xmlns:a16="http://schemas.microsoft.com/office/drawing/2014/main" id="{83AFACFC-E71D-D625-AF09-1CCE8EB9D01D}"/>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6A1CEBCC-A84D-A6BD-AD87-6A05B9D7489C}"/>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5588852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59B5095-7062-478C-D239-B5417BFCF7F2}"/>
              </a:ext>
            </a:extLst>
          </p:cNvPr>
          <p:cNvSpPr>
            <a:spLocks noGrp="1"/>
          </p:cNvSpPr>
          <p:nvPr>
            <p:ph type="dt" sz="half" idx="10"/>
          </p:nvPr>
        </p:nvSpPr>
        <p:spPr/>
        <p:txBody>
          <a:bodyPr/>
          <a:lstStyle/>
          <a:p>
            <a:endParaRPr lang="en-IN"/>
          </a:p>
        </p:txBody>
      </p:sp>
      <p:sp>
        <p:nvSpPr>
          <p:cNvPr id="3" name="Footer Placeholder 2">
            <a:extLst>
              <a:ext uri="{FF2B5EF4-FFF2-40B4-BE49-F238E27FC236}">
                <a16:creationId xmlns:a16="http://schemas.microsoft.com/office/drawing/2014/main" id="{0C833E56-5BBE-E809-EFCA-EC2D4ECDCB65}"/>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BEA456C8-AF98-8859-088A-E734F2B83859}"/>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47358903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A2F59D-9F7E-5F21-771B-47572EB3A25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4523B015-745E-B67D-2FBB-A3BE7BB409B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C96E368B-D448-534B-6680-DAE35F38EE3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40ABA56-80A6-2E50-2AD5-8C0F86647A6E}"/>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DFF2F681-ACE5-9B96-C2EC-A2B9E97B827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F95AD90-4B54-01AF-147A-80D69DD01744}"/>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65463112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CB0889-CACC-D56C-8A0E-0EF42F57B17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48571967-5EBE-7E47-A77C-B72EFF20DC6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B0080E1A-64DA-742D-248F-2953573B4DA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DDA356A-1CAD-676E-7442-C1309D932759}"/>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BED1DA5A-C308-6AF8-AF9D-6FB0D0188C5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C5580025-DAEA-8DBE-307D-0DF3D355BDEF}"/>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902742669"/>
      </p:ext>
    </p:extLst>
  </p:cSld>
  <p:clrMapOvr>
    <a:masterClrMapping/>
  </p:clrMapOvr>
  <p:hf sldNum="0"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D2EE2D-8690-2E01-9502-C507E8F0F37C}"/>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BE7468A-D0E6-83BD-033E-90889F12B29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E245B60-CA28-50CD-53FF-EAB9D6AA0298}"/>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17C5A6B5-50FF-0456-4CFB-549B324D908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91EA656-A463-296D-16BF-DC9D9B6F5920}"/>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46755938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EBB0F3E-00C7-FD11-EA2E-F46D2C8CCCF5}"/>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80D3F60-2E12-041B-1C71-3A5791DBD71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3E44310-C002-F90C-2301-2977AB9031A8}"/>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244125B7-7189-B211-9A6D-EC17978C7FD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3C08B34-3461-A871-D062-7546408E5C54}"/>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0138989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en-US"/>
              <a:t>Click to edit Master title style</a:t>
            </a:r>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3018923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p>
        </p:txBody>
      </p:sp>
      <p:sp>
        <p:nvSpPr>
          <p:cNvPr id="12" name="Content Placeholder 2"/>
          <p:cNvSpPr>
            <a:spLocks noGrp="1"/>
          </p:cNvSpPr>
          <p:nvPr>
            <p:ph sz="quarter" idx="13"/>
          </p:nvPr>
        </p:nvSpPr>
        <p:spPr>
          <a:xfrm>
            <a:off x="913774" y="2367092"/>
            <a:ext cx="51060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3"/>
          <p:cNvSpPr>
            <a:spLocks noGrp="1"/>
          </p:cNvSpPr>
          <p:nvPr>
            <p:ph sz="quarter" idx="14"/>
          </p:nvPr>
        </p:nvSpPr>
        <p:spPr>
          <a:xfrm>
            <a:off x="6172200" y="2367092"/>
            <a:ext cx="5105400"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53056524"/>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3"/>
          <p:cNvSpPr>
            <a:spLocks noGrp="1"/>
          </p:cNvSpPr>
          <p:nvPr>
            <p:ph sz="quarter" idx="13"/>
          </p:nvPr>
        </p:nvSpPr>
        <p:spPr>
          <a:xfrm>
            <a:off x="913774" y="3051012"/>
            <a:ext cx="5106027"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5"/>
          <p:cNvSpPr>
            <a:spLocks noGrp="1"/>
          </p:cNvSpPr>
          <p:nvPr>
            <p:ph sz="quarter" idx="14"/>
          </p:nvPr>
        </p:nvSpPr>
        <p:spPr>
          <a:xfrm>
            <a:off x="6172200" y="3051012"/>
            <a:ext cx="5105401"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738639387"/>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6778049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4862677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en-US"/>
              <a:t>Click to edit Master title style</a:t>
            </a:r>
          </a:p>
        </p:txBody>
      </p:sp>
      <p:sp>
        <p:nvSpPr>
          <p:cNvPr id="10" name="Content Placeholder 2"/>
          <p:cNvSpPr>
            <a:spLocks noGrp="1"/>
          </p:cNvSpPr>
          <p:nvPr>
            <p:ph sz="quarter" idx="13"/>
          </p:nvPr>
        </p:nvSpPr>
        <p:spPr>
          <a:xfrm>
            <a:off x="5078062" y="609600"/>
            <a:ext cx="6200163" cy="51815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627631391"/>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en-US"/>
              <a:t>Click to edit Master title style</a:t>
            </a:r>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503912829"/>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theme" Target="../theme/theme2.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0" Type="http://schemas.openxmlformats.org/officeDocument/2006/relationships/slideLayout" Target="../slideLayouts/slideLayout28.xml"/><Relationship Id="rId4" Type="http://schemas.openxmlformats.org/officeDocument/2006/relationships/slideLayout" Target="../slideLayouts/slideLayout22.xml"/><Relationship Id="rId9"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20">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endParaRPr lang="en-IN"/>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en-IN"/>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3217659"/>
      </p:ext>
    </p:extLst>
  </p:cSld>
  <p:clrMap bg1="lt1" tx1="dk1" bg2="lt2" tx2="dk2" accent1="accent1" accent2="accent2" accent3="accent3" accent4="accent4" accent5="accent5" accent6="accent6" hlink="hlink" folHlink="folHlink"/>
  <p:sldLayoutIdLst>
    <p:sldLayoutId id="2147483722" r:id="rId1"/>
    <p:sldLayoutId id="2147483723" r:id="rId2"/>
    <p:sldLayoutId id="2147483724" r:id="rId3"/>
    <p:sldLayoutId id="2147483725" r:id="rId4"/>
    <p:sldLayoutId id="2147483726" r:id="rId5"/>
    <p:sldLayoutId id="2147483727" r:id="rId6"/>
    <p:sldLayoutId id="2147483728" r:id="rId7"/>
    <p:sldLayoutId id="2147483729" r:id="rId8"/>
    <p:sldLayoutId id="2147483730" r:id="rId9"/>
    <p:sldLayoutId id="2147483731" r:id="rId10"/>
    <p:sldLayoutId id="2147483732" r:id="rId11"/>
    <p:sldLayoutId id="2147483733" r:id="rId12"/>
    <p:sldLayoutId id="2147483734" r:id="rId13"/>
    <p:sldLayoutId id="2147483735" r:id="rId14"/>
    <p:sldLayoutId id="2147483736" r:id="rId15"/>
    <p:sldLayoutId id="2147483737" r:id="rId16"/>
    <p:sldLayoutId id="2147483738" r:id="rId17"/>
    <p:sldLayoutId id="2147483739" r:id="rId18"/>
  </p:sldLayoutIdLst>
  <p:hf sldNum="0" hdr="0" ftr="0" dt="0"/>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3C91F9E-FD67-A734-C169-C9A4C07DA92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1B583F19-25F1-EF25-1DE5-90B6707A9BB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91A678B-6F08-94FC-10CF-19E2909B1D6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a:p>
        </p:txBody>
      </p:sp>
      <p:sp>
        <p:nvSpPr>
          <p:cNvPr id="5" name="Footer Placeholder 4">
            <a:extLst>
              <a:ext uri="{FF2B5EF4-FFF2-40B4-BE49-F238E27FC236}">
                <a16:creationId xmlns:a16="http://schemas.microsoft.com/office/drawing/2014/main" id="{65F1B469-6287-D590-7329-B875D9A633C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774CF263-6BF4-E0AB-13BC-2C0635E3389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290418382"/>
      </p:ext>
    </p:extLst>
  </p:cSld>
  <p:clrMap bg1="lt1" tx1="dk1" bg2="lt2" tx2="dk2" accent1="accent1" accent2="accent2" accent3="accent3" accent4="accent4" accent5="accent5" accent6="accent6" hlink="hlink" folHlink="folHlink"/>
  <p:sldLayoutIdLst>
    <p:sldLayoutId id="2147483741" r:id="rId1"/>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9.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8.xml"/><Relationship Id="rId5" Type="http://schemas.openxmlformats.org/officeDocument/2006/relationships/image" Target="../media/image22.png"/><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6000" r="-6000"/>
          </a:stretch>
        </a:blipFill>
        <a:effectLst/>
      </p:bgPr>
    </p:bg>
    <p:spTree>
      <p:nvGrpSpPr>
        <p:cNvPr id="1" name="Shape 277"/>
        <p:cNvGrpSpPr/>
        <p:nvPr/>
      </p:nvGrpSpPr>
      <p:grpSpPr>
        <a:xfrm>
          <a:off x="0" y="0"/>
          <a:ext cx="0" cy="0"/>
          <a:chOff x="0" y="0"/>
          <a:chExt cx="0" cy="0"/>
        </a:xfrm>
      </p:grpSpPr>
      <p:sp>
        <p:nvSpPr>
          <p:cNvPr id="278" name="Google Shape;278;p1"/>
          <p:cNvSpPr txBox="1">
            <a:spLocks noGrp="1"/>
          </p:cNvSpPr>
          <p:nvPr>
            <p:ph type="ctrTitle"/>
          </p:nvPr>
        </p:nvSpPr>
        <p:spPr>
          <a:xfrm>
            <a:off x="222379" y="285136"/>
            <a:ext cx="11747241" cy="171296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lt1"/>
              </a:buClr>
              <a:buSzPts val="6000"/>
              <a:buFont typeface="Algerian"/>
              <a:buNone/>
            </a:pPr>
            <a:r>
              <a:rPr lang="en-US" sz="3500">
                <a:solidFill>
                  <a:schemeClr val="bg1"/>
                </a:solidFill>
                <a:latin typeface="Algerian"/>
              </a:rPr>
              <a:t>Gaussian Mixture Variational Autoencoder with Contrastive Learning</a:t>
            </a:r>
            <a:br>
              <a:rPr lang="en-US" sz="3500">
                <a:solidFill>
                  <a:schemeClr val="bg1"/>
                </a:solidFill>
                <a:latin typeface="Algerian"/>
              </a:rPr>
            </a:br>
            <a:r>
              <a:rPr lang="en-US" sz="3500">
                <a:solidFill>
                  <a:schemeClr val="bg1"/>
                </a:solidFill>
                <a:latin typeface="Algerian"/>
              </a:rPr>
              <a:t>for Multi-Label Classification</a:t>
            </a:r>
          </a:p>
        </p:txBody>
      </p:sp>
      <p:sp>
        <p:nvSpPr>
          <p:cNvPr id="279" name="Google Shape;279;p1"/>
          <p:cNvSpPr txBox="1"/>
          <p:nvPr/>
        </p:nvSpPr>
        <p:spPr>
          <a:xfrm>
            <a:off x="93323" y="2891226"/>
            <a:ext cx="7723716" cy="3038780"/>
          </a:xfrm>
          <a:prstGeom prst="rect">
            <a:avLst/>
          </a:prstGeom>
          <a:noFill/>
          <a:ln>
            <a:noFill/>
          </a:ln>
        </p:spPr>
        <p:txBody>
          <a:bodyPr spcFirstLastPara="1" wrap="square" lIns="91425" tIns="45700" rIns="91425" bIns="45700" anchor="b" anchorCtr="0">
            <a:normAutofit/>
          </a:bodyPr>
          <a:lstStyle/>
          <a:p>
            <a:pPr marL="0" marR="0" lvl="0" indent="0" algn="ctr" rtl="0">
              <a:lnSpc>
                <a:spcPct val="90000"/>
              </a:lnSpc>
              <a:spcBef>
                <a:spcPts val="0"/>
              </a:spcBef>
              <a:spcAft>
                <a:spcPts val="0"/>
              </a:spcAft>
              <a:buClr>
                <a:srgbClr val="FFFFFF"/>
              </a:buClr>
              <a:buSzPts val="2000"/>
              <a:buFont typeface="Algerian"/>
              <a:buNone/>
            </a:pPr>
            <a:r>
              <a:rPr lang="en-US" sz="2000" b="0" i="1" strike="noStrike" cap="none">
                <a:solidFill>
                  <a:srgbClr val="FFFFFF"/>
                </a:solidFill>
                <a:latin typeface="Algerian"/>
                <a:ea typeface="Algerian"/>
                <a:cs typeface="Algerian"/>
                <a:sym typeface="Algerian"/>
              </a:rPr>
              <a:t>BY</a:t>
            </a:r>
            <a:endParaRPr lang="en-US"/>
          </a:p>
          <a:p>
            <a:pPr marL="0" marR="0" lvl="0" indent="0" algn="ctr" rtl="0">
              <a:lnSpc>
                <a:spcPct val="90000"/>
              </a:lnSpc>
              <a:spcBef>
                <a:spcPts val="0"/>
              </a:spcBef>
              <a:spcAft>
                <a:spcPts val="0"/>
              </a:spcAft>
              <a:buClr>
                <a:schemeClr val="lt1"/>
              </a:buClr>
              <a:buSzPts val="2000"/>
              <a:buFont typeface="Century Gothic"/>
              <a:buNone/>
            </a:pPr>
            <a:endParaRPr lang="en-US" sz="2000" b="0" i="1" strike="noStrike" cap="none">
              <a:solidFill>
                <a:srgbClr val="FFFFFF"/>
              </a:solidFill>
              <a:latin typeface="Algerian"/>
              <a:ea typeface="Algerian"/>
              <a:cs typeface="Algerian"/>
            </a:endParaRPr>
          </a:p>
          <a:p>
            <a:pPr marL="0" marR="0" lvl="0" indent="0" algn="ctr" rtl="0">
              <a:lnSpc>
                <a:spcPct val="90000"/>
              </a:lnSpc>
              <a:spcBef>
                <a:spcPts val="0"/>
              </a:spcBef>
              <a:spcAft>
                <a:spcPts val="0"/>
              </a:spcAft>
              <a:buClr>
                <a:schemeClr val="lt1"/>
              </a:buClr>
              <a:buSzPts val="2000"/>
              <a:buFont typeface="Century Gothic"/>
              <a:buNone/>
            </a:pPr>
            <a:endParaRPr lang="en-US" sz="2000" b="0" i="1" strike="noStrike" cap="none">
              <a:solidFill>
                <a:srgbClr val="FFFFFF"/>
              </a:solidFill>
              <a:latin typeface="Algerian"/>
              <a:ea typeface="Algerian"/>
              <a:cs typeface="Algerian"/>
            </a:endParaRPr>
          </a:p>
          <a:p>
            <a:pPr algn="ctr">
              <a:lnSpc>
                <a:spcPct val="90000"/>
              </a:lnSpc>
              <a:buClr>
                <a:srgbClr val="FFFFFF"/>
              </a:buClr>
              <a:buSzPts val="2000"/>
              <a:buFont typeface="Algerian"/>
            </a:pPr>
            <a:r>
              <a:rPr lang="en-US" sz="2000" b="0" i="1" strike="noStrike" cap="none">
                <a:solidFill>
                  <a:srgbClr val="FFFFFF"/>
                </a:solidFill>
                <a:latin typeface="Algerian"/>
                <a:ea typeface="Algerian"/>
                <a:cs typeface="Algerian"/>
                <a:sym typeface="Algerian"/>
              </a:rPr>
              <a:t>KANAD SEN (22M1674) &amp; Saksham</a:t>
            </a:r>
            <a:r>
              <a:rPr lang="en-US" sz="2000" i="1">
                <a:solidFill>
                  <a:srgbClr val="FFFFFF"/>
                </a:solidFill>
                <a:latin typeface="Algerian"/>
                <a:ea typeface="Algerian"/>
                <a:cs typeface="Algerian"/>
                <a:sym typeface="Algerian"/>
              </a:rPr>
              <a:t> </a:t>
            </a:r>
            <a:r>
              <a:rPr lang="en-US" sz="2000" b="0" i="1" strike="noStrike" cap="none">
                <a:solidFill>
                  <a:srgbClr val="FFFFFF"/>
                </a:solidFill>
                <a:latin typeface="Algerian"/>
                <a:ea typeface="Algerian"/>
                <a:cs typeface="Algerian"/>
                <a:sym typeface="Algerian"/>
              </a:rPr>
              <a:t> Gupta</a:t>
            </a:r>
            <a:r>
              <a:rPr lang="en-US" sz="2000" i="1">
                <a:solidFill>
                  <a:srgbClr val="FFFFFF"/>
                </a:solidFill>
                <a:latin typeface="Algerian"/>
                <a:ea typeface="Algerian"/>
                <a:cs typeface="Algerian"/>
                <a:sym typeface="Algerian"/>
              </a:rPr>
              <a:t>(20D170037)</a:t>
            </a:r>
            <a:endParaRPr/>
          </a:p>
          <a:p>
            <a:pPr marL="0" marR="0" lvl="0" indent="0" algn="ctr" rtl="0">
              <a:lnSpc>
                <a:spcPct val="90000"/>
              </a:lnSpc>
              <a:spcBef>
                <a:spcPts val="0"/>
              </a:spcBef>
              <a:spcAft>
                <a:spcPts val="0"/>
              </a:spcAft>
              <a:buClr>
                <a:schemeClr val="lt1"/>
              </a:buClr>
              <a:buSzPts val="2000"/>
              <a:buFont typeface="Century Gothic"/>
              <a:buNone/>
            </a:pPr>
            <a:endParaRPr lang="en-US" sz="2000" b="0" i="1" strike="noStrike" cap="none">
              <a:solidFill>
                <a:srgbClr val="FFFFFF"/>
              </a:solidFill>
              <a:latin typeface="Algerian"/>
              <a:ea typeface="Algerian"/>
              <a:cs typeface="Algerian"/>
            </a:endParaRPr>
          </a:p>
          <a:p>
            <a:pPr marL="0" marR="0" lvl="0" indent="0" algn="ctr" rtl="0">
              <a:lnSpc>
                <a:spcPct val="90000"/>
              </a:lnSpc>
              <a:spcBef>
                <a:spcPts val="0"/>
              </a:spcBef>
              <a:spcAft>
                <a:spcPts val="0"/>
              </a:spcAft>
              <a:buClr>
                <a:schemeClr val="lt1"/>
              </a:buClr>
              <a:buSzPts val="2000"/>
              <a:buFont typeface="Century Gothic"/>
              <a:buNone/>
            </a:pPr>
            <a:endParaRPr lang="en-US" sz="2000" b="0" i="1" strike="noStrike" cap="none">
              <a:solidFill>
                <a:srgbClr val="FFFFFF"/>
              </a:solidFill>
              <a:latin typeface="Algerian"/>
              <a:ea typeface="Algerian"/>
              <a:cs typeface="Algerian"/>
            </a:endParaRPr>
          </a:p>
          <a:p>
            <a:pPr marL="0" marR="0" lvl="0" indent="0" algn="ctr" rtl="0">
              <a:lnSpc>
                <a:spcPct val="90000"/>
              </a:lnSpc>
              <a:spcBef>
                <a:spcPts val="0"/>
              </a:spcBef>
              <a:spcAft>
                <a:spcPts val="0"/>
              </a:spcAft>
              <a:buClr>
                <a:srgbClr val="FFFFFF"/>
              </a:buClr>
              <a:buSzPts val="2000"/>
              <a:buFont typeface="Algerian"/>
              <a:buNone/>
            </a:pPr>
            <a:r>
              <a:rPr lang="en-US" sz="2000" b="0" i="1" strike="noStrike" cap="none">
                <a:solidFill>
                  <a:srgbClr val="FFFFFF"/>
                </a:solidFill>
                <a:latin typeface="Algerian"/>
                <a:ea typeface="Algerian"/>
                <a:cs typeface="Algerian"/>
                <a:sym typeface="Algerian"/>
              </a:rPr>
              <a:t>Guided by: prof. Balamurugan </a:t>
            </a:r>
            <a:r>
              <a:rPr lang="en-US" sz="2000" b="0" i="1" strike="noStrike" cap="none" err="1">
                <a:solidFill>
                  <a:srgbClr val="FFFFFF"/>
                </a:solidFill>
                <a:latin typeface="Algerian"/>
                <a:ea typeface="Algerian"/>
                <a:cs typeface="Algerian"/>
                <a:sym typeface="Algerian"/>
              </a:rPr>
              <a:t>palappian</a:t>
            </a:r>
            <a:endParaRPr lang="en-US" sz="2000" b="0" i="1" strike="noStrike" cap="none">
              <a:solidFill>
                <a:srgbClr val="FFFFFF"/>
              </a:solidFill>
              <a:latin typeface="Algerian"/>
              <a:ea typeface="Algerian"/>
              <a:cs typeface="Algerian"/>
            </a:endParaRPr>
          </a:p>
        </p:txBody>
      </p:sp>
      <p:sp>
        <p:nvSpPr>
          <p:cNvPr id="280" name="Google Shape;280;p1"/>
          <p:cNvSpPr txBox="1"/>
          <p:nvPr/>
        </p:nvSpPr>
        <p:spPr>
          <a:xfrm>
            <a:off x="1069911" y="6363678"/>
            <a:ext cx="11122089" cy="323125"/>
          </a:xfrm>
          <a:prstGeom prst="rect">
            <a:avLst/>
          </a:prstGeom>
          <a:noFill/>
          <a:ln>
            <a:noFill/>
          </a:ln>
        </p:spPr>
        <p:txBody>
          <a:bodyPr spcFirstLastPara="1" wrap="square" lIns="91425" tIns="45700" rIns="91425" bIns="45700" anchor="t" anchorCtr="0">
            <a:spAutoFit/>
          </a:bodyPr>
          <a:lstStyle/>
          <a:p>
            <a:endParaRPr lang="en-US" sz="1500" u="sng">
              <a:solidFill>
                <a:schemeClr val="lt1"/>
              </a:solidFill>
              <a:latin typeface="Times New Roman"/>
              <a:ea typeface="Times New Roman"/>
              <a:cs typeface="Times New Roman"/>
            </a:endParaRPr>
          </a:p>
        </p:txBody>
      </p:sp>
      <p:pic>
        <p:nvPicPr>
          <p:cNvPr id="2" name="Picture 1">
            <a:extLst>
              <a:ext uri="{FF2B5EF4-FFF2-40B4-BE49-F238E27FC236}">
                <a16:creationId xmlns:a16="http://schemas.microsoft.com/office/drawing/2014/main" id="{E9CF3993-BBEA-6087-F01B-1B8E9AD22FAF}"/>
              </a:ext>
            </a:extLst>
          </p:cNvPr>
          <p:cNvPicPr>
            <a:picLocks noChangeAspect="1"/>
          </p:cNvPicPr>
          <p:nvPr/>
        </p:nvPicPr>
        <p:blipFill>
          <a:blip r:embed="rId4">
            <a:alphaModFix amt="70000"/>
            <a:extLst>
              <a:ext uri="{28A0092B-C50C-407E-A947-70E740481C1C}">
                <a14:useLocalDpi xmlns:a14="http://schemas.microsoft.com/office/drawing/2010/main" val="0"/>
              </a:ext>
            </a:extLst>
          </a:blip>
          <a:stretch>
            <a:fillRect/>
          </a:stretch>
        </p:blipFill>
        <p:spPr>
          <a:xfrm>
            <a:off x="8236820" y="2706999"/>
            <a:ext cx="2800350" cy="2730341"/>
          </a:xfrm>
          <a:prstGeom prst="rect">
            <a:avLst/>
          </a:prstGeom>
        </p:spPr>
      </p:pic>
      <p:sp>
        <p:nvSpPr>
          <p:cNvPr id="3" name="TextBox 2">
            <a:extLst>
              <a:ext uri="{FF2B5EF4-FFF2-40B4-BE49-F238E27FC236}">
                <a16:creationId xmlns:a16="http://schemas.microsoft.com/office/drawing/2014/main" id="{6C34F39A-18CE-7A88-7D73-8F35BBB2362E}"/>
              </a:ext>
            </a:extLst>
          </p:cNvPr>
          <p:cNvSpPr txBox="1"/>
          <p:nvPr/>
        </p:nvSpPr>
        <p:spPr>
          <a:xfrm>
            <a:off x="8560823" y="5655792"/>
            <a:ext cx="2476347" cy="707886"/>
          </a:xfrm>
          <a:prstGeom prst="rect">
            <a:avLst/>
          </a:prstGeom>
          <a:noFill/>
        </p:spPr>
        <p:txBody>
          <a:bodyPr wrap="square" rtlCol="0">
            <a:spAutoFit/>
          </a:bodyPr>
          <a:lstStyle/>
          <a:p>
            <a:pPr algn="ctr"/>
            <a:r>
              <a:rPr lang="en-IN" sz="2000">
                <a:solidFill>
                  <a:schemeClr val="bg1"/>
                </a:solidFill>
                <a:latin typeface="Algerian" panose="04020705040A02060702" pitchFamily="82" charset="0"/>
              </a:rPr>
              <a:t>IE 643</a:t>
            </a:r>
          </a:p>
          <a:p>
            <a:pPr algn="ctr"/>
            <a:endParaRPr lang="en-IN" sz="2000">
              <a:solidFill>
                <a:schemeClr val="bg1"/>
              </a:solidFill>
              <a:latin typeface="Algerian" panose="04020705040A02060702" pitchFamily="82" charset="0"/>
            </a:endParaRPr>
          </a:p>
        </p:txBody>
      </p:sp>
    </p:spTree>
  </p:cSld>
  <p:clrMapOvr>
    <a:masterClrMapping/>
  </p:clrMapOvr>
  <mc:AlternateContent xmlns:mc="http://schemas.openxmlformats.org/markup-compatibility/2006">
    <mc:Choice xmlns:p14="http://schemas.microsoft.com/office/powerpoint/2010/main" Requires="p14">
      <p:transition spd="slow" p14:dur="2000" advTm="3195"/>
    </mc:Choice>
    <mc:Fallback>
      <p:transition spd="slow" advTm="3195"/>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9C0CBE-C153-629E-02C7-16E642397A0A}"/>
              </a:ext>
            </a:extLst>
          </p:cNvPr>
          <p:cNvSpPr>
            <a:spLocks noGrp="1"/>
          </p:cNvSpPr>
          <p:nvPr>
            <p:ph type="title"/>
          </p:nvPr>
        </p:nvSpPr>
        <p:spPr>
          <a:xfrm>
            <a:off x="286395" y="219983"/>
            <a:ext cx="11551644" cy="605927"/>
          </a:xfrm>
        </p:spPr>
        <p:txBody>
          <a:bodyPr>
            <a:noAutofit/>
          </a:bodyPr>
          <a:lstStyle/>
          <a:p>
            <a:r>
              <a:rPr lang="en-US" sz="3000" u="sng" dirty="0">
                <a:solidFill>
                  <a:schemeClr val="accent5">
                    <a:lumMod val="50000"/>
                  </a:schemeClr>
                </a:solidFill>
                <a:latin typeface="Algerian" panose="04020705040A02060702" pitchFamily="82" charset="0"/>
                <a:cs typeface="Times New Roman" panose="02020603050405020304" pitchFamily="18" charset="0"/>
              </a:rPr>
              <a:t>Difference between </a:t>
            </a:r>
            <a:r>
              <a:rPr lang="en-US" sz="3000" u="sng" dirty="0" err="1">
                <a:solidFill>
                  <a:schemeClr val="accent5">
                    <a:lumMod val="50000"/>
                  </a:schemeClr>
                </a:solidFill>
                <a:latin typeface="Algerian" panose="04020705040A02060702" pitchFamily="82" charset="0"/>
                <a:cs typeface="Times New Roman" panose="02020603050405020304" pitchFamily="18" charset="0"/>
              </a:rPr>
              <a:t>Vae’s</a:t>
            </a:r>
            <a:r>
              <a:rPr lang="en-US" sz="3000" u="sng" dirty="0">
                <a:solidFill>
                  <a:schemeClr val="accent5">
                    <a:lumMod val="50000"/>
                  </a:schemeClr>
                </a:solidFill>
                <a:latin typeface="Algerian" panose="04020705040A02060702" pitchFamily="82" charset="0"/>
                <a:cs typeface="Times New Roman" panose="02020603050405020304" pitchFamily="18" charset="0"/>
              </a:rPr>
              <a:t> and </a:t>
            </a:r>
            <a:r>
              <a:rPr lang="en-US" sz="3000" u="sng" dirty="0" err="1">
                <a:solidFill>
                  <a:schemeClr val="accent5">
                    <a:lumMod val="50000"/>
                  </a:schemeClr>
                </a:solidFill>
                <a:latin typeface="Algerian" panose="04020705040A02060702" pitchFamily="82" charset="0"/>
                <a:cs typeface="Times New Roman" panose="02020603050405020304" pitchFamily="18" charset="0"/>
              </a:rPr>
              <a:t>gans</a:t>
            </a:r>
            <a:endParaRPr lang="en-IN" sz="3000" u="sng" dirty="0">
              <a:solidFill>
                <a:schemeClr val="accent5">
                  <a:lumMod val="50000"/>
                </a:schemeClr>
              </a:solidFill>
              <a:latin typeface="Algerian" panose="04020705040A02060702" pitchFamily="82" charset="0"/>
              <a:cs typeface="Times New Roman" panose="02020603050405020304" pitchFamily="18" charset="0"/>
            </a:endParaRPr>
          </a:p>
        </p:txBody>
      </p:sp>
      <p:pic>
        <p:nvPicPr>
          <p:cNvPr id="5" name="Picture 4">
            <a:extLst>
              <a:ext uri="{FF2B5EF4-FFF2-40B4-BE49-F238E27FC236}">
                <a16:creationId xmlns:a16="http://schemas.microsoft.com/office/drawing/2014/main" id="{E5777D25-D76F-8EFD-A8DB-3C217D41DFA4}"/>
              </a:ext>
            </a:extLst>
          </p:cNvPr>
          <p:cNvPicPr>
            <a:picLocks noChangeAspect="1"/>
          </p:cNvPicPr>
          <p:nvPr/>
        </p:nvPicPr>
        <p:blipFill rotWithShape="1">
          <a:blip r:embed="rId2"/>
          <a:srcRect t="1986" b="3373"/>
          <a:stretch/>
        </p:blipFill>
        <p:spPr>
          <a:xfrm>
            <a:off x="286395" y="825910"/>
            <a:ext cx="11300260" cy="5653548"/>
          </a:xfrm>
          <a:prstGeom prst="rect">
            <a:avLst/>
          </a:prstGeom>
        </p:spPr>
      </p:pic>
      <p:sp>
        <p:nvSpPr>
          <p:cNvPr id="3" name="TextBox 2">
            <a:extLst>
              <a:ext uri="{FF2B5EF4-FFF2-40B4-BE49-F238E27FC236}">
                <a16:creationId xmlns:a16="http://schemas.microsoft.com/office/drawing/2014/main" id="{00F7D427-BA98-3C65-379E-73F3754121DA}"/>
              </a:ext>
            </a:extLst>
          </p:cNvPr>
          <p:cNvSpPr txBox="1"/>
          <p:nvPr/>
        </p:nvSpPr>
        <p:spPr>
          <a:xfrm>
            <a:off x="2626473" y="6479458"/>
            <a:ext cx="6232392" cy="338554"/>
          </a:xfrm>
          <a:prstGeom prst="rect">
            <a:avLst/>
          </a:prstGeom>
          <a:noFill/>
        </p:spPr>
        <p:txBody>
          <a:bodyPr wrap="square" lIns="91440" tIns="45720" rIns="91440" bIns="45720" rtlCol="0" anchor="t">
            <a:spAutoFit/>
          </a:bodyPr>
          <a:lstStyle/>
          <a:p>
            <a:pPr algn="ctr"/>
            <a:r>
              <a:rPr lang="en-IN" sz="1600" b="1" dirty="0">
                <a:latin typeface="Times New Roman"/>
                <a:cs typeface="Times New Roman"/>
              </a:rPr>
              <a:t>Fig 5: Beta VAE and Info GAN difference[4]</a:t>
            </a:r>
            <a:endParaRPr lang="en-IN" sz="16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548711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9C0CBE-C153-629E-02C7-16E642397A0A}"/>
              </a:ext>
            </a:extLst>
          </p:cNvPr>
          <p:cNvSpPr>
            <a:spLocks noGrp="1"/>
          </p:cNvSpPr>
          <p:nvPr>
            <p:ph type="title"/>
          </p:nvPr>
        </p:nvSpPr>
        <p:spPr>
          <a:xfrm>
            <a:off x="286395" y="219983"/>
            <a:ext cx="11551644" cy="605927"/>
          </a:xfrm>
        </p:spPr>
        <p:txBody>
          <a:bodyPr>
            <a:noAutofit/>
          </a:bodyPr>
          <a:lstStyle/>
          <a:p>
            <a:r>
              <a:rPr lang="en-US" sz="3000" u="sng" dirty="0">
                <a:solidFill>
                  <a:schemeClr val="accent5">
                    <a:lumMod val="50000"/>
                  </a:schemeClr>
                </a:solidFill>
                <a:latin typeface="Algerian" panose="04020705040A02060702" pitchFamily="82" charset="0"/>
                <a:cs typeface="Times New Roman" panose="02020603050405020304" pitchFamily="18" charset="0"/>
              </a:rPr>
              <a:t>Gaussian Mixture latent space</a:t>
            </a:r>
            <a:endParaRPr lang="en-IN" sz="3000" u="sng" dirty="0">
              <a:solidFill>
                <a:schemeClr val="accent5">
                  <a:lumMod val="50000"/>
                </a:schemeClr>
              </a:solidFill>
              <a:latin typeface="Algerian" panose="04020705040A02060702" pitchFamily="82" charset="0"/>
              <a:cs typeface="Times New Roman" panose="02020603050405020304" pitchFamily="18" charset="0"/>
            </a:endParaRPr>
          </a:p>
        </p:txBody>
      </p:sp>
      <p:sp>
        <p:nvSpPr>
          <p:cNvPr id="8" name="TextBox 7">
            <a:extLst>
              <a:ext uri="{FF2B5EF4-FFF2-40B4-BE49-F238E27FC236}">
                <a16:creationId xmlns:a16="http://schemas.microsoft.com/office/drawing/2014/main" id="{265BB10F-EFF6-DF61-A761-163FB565E0B0}"/>
              </a:ext>
            </a:extLst>
          </p:cNvPr>
          <p:cNvSpPr txBox="1"/>
          <p:nvPr/>
        </p:nvSpPr>
        <p:spPr>
          <a:xfrm>
            <a:off x="353961" y="825910"/>
            <a:ext cx="11551644" cy="4893647"/>
          </a:xfrm>
          <a:prstGeom prst="rect">
            <a:avLst/>
          </a:prstGeom>
          <a:noFill/>
        </p:spPr>
        <p:txBody>
          <a:bodyPr wrap="square" rtlCol="0">
            <a:spAutoFit/>
          </a:bodyPr>
          <a:lstStyle/>
          <a:p>
            <a:pPr marL="285750" indent="-285750" algn="just">
              <a:buFont typeface="Wingdings" panose="05000000000000000000" pitchFamily="2" charset="2"/>
              <a:buChar char="Ø"/>
            </a:pPr>
            <a:r>
              <a:rPr lang="en-US" sz="1600">
                <a:latin typeface="Times New Roman" panose="02020603050405020304" pitchFamily="18" charset="0"/>
                <a:cs typeface="Times New Roman" panose="02020603050405020304" pitchFamily="18" charset="0"/>
              </a:rPr>
              <a:t>C-GMVAE inherits the general VAE framework, but with a learnable Gaussian mixture (GM) prior. During training, each sample’s label set activates and mixes the positive Gaussian subspaces to derive the prior. Contrastive learning is applied to boost the embedding learning, using a contrastive loss between the feature and label embeddings.</a:t>
            </a:r>
          </a:p>
          <a:p>
            <a:pPr marL="285750" indent="-285750" algn="just">
              <a:buFont typeface="Wingdings" panose="05000000000000000000" pitchFamily="2" charset="2"/>
              <a:buChar char="Ø"/>
            </a:pPr>
            <a:endParaRPr lang="en-US" sz="1600">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Ø"/>
            </a:pPr>
            <a:r>
              <a:rPr lang="en-US" sz="1600">
                <a:latin typeface="Times New Roman" panose="02020603050405020304" pitchFamily="18" charset="0"/>
                <a:cs typeface="Times New Roman" panose="02020603050405020304" pitchFamily="18" charset="0"/>
              </a:rPr>
              <a:t>The label categories car, sea,..., bird are transformed to embeddings first. Embeddings are then passed directly to label encoder rather than summed up. Each label category (e.g., car) corresponds to a unimodal Gaussian in the latent space. y activates “positive” Gaussians (</a:t>
            </a:r>
            <a:r>
              <a:rPr lang="en-US" sz="1600" err="1">
                <a:latin typeface="Times New Roman" panose="02020603050405020304" pitchFamily="18" charset="0"/>
                <a:cs typeface="Times New Roman" panose="02020603050405020304" pitchFamily="18" charset="0"/>
              </a:rPr>
              <a:t>y</a:t>
            </a:r>
            <a:r>
              <a:rPr lang="en-US" sz="1600" baseline="30000" err="1">
                <a:latin typeface="Times New Roman" panose="02020603050405020304" pitchFamily="18" charset="0"/>
                <a:cs typeface="Times New Roman" panose="02020603050405020304" pitchFamily="18" charset="0"/>
              </a:rPr>
              <a:t>i</a:t>
            </a:r>
            <a:r>
              <a:rPr lang="en-US" sz="1600">
                <a:latin typeface="Times New Roman" panose="02020603050405020304" pitchFamily="18" charset="0"/>
                <a:cs typeface="Times New Roman" panose="02020603050405020304" pitchFamily="18" charset="0"/>
              </a:rPr>
              <a:t> = 1) and forms a Gaussian mixture subspace. Given a random variable z ∈ R</a:t>
            </a:r>
            <a:r>
              <a:rPr lang="en-US" sz="1600" baseline="30000">
                <a:latin typeface="Times New Roman" panose="02020603050405020304" pitchFamily="18" charset="0"/>
                <a:cs typeface="Times New Roman" panose="02020603050405020304" pitchFamily="18" charset="0"/>
              </a:rPr>
              <a:t>d </a:t>
            </a:r>
            <a:r>
              <a:rPr lang="en-US" sz="1600">
                <a:latin typeface="Times New Roman" panose="02020603050405020304" pitchFamily="18" charset="0"/>
                <a:cs typeface="Times New Roman" panose="02020603050405020304" pitchFamily="18" charset="0"/>
              </a:rPr>
              <a:t>, the probability density function (PDF) in the subspace is defined as: </a:t>
            </a:r>
          </a:p>
          <a:p>
            <a:pPr marL="285750" indent="-285750" algn="just">
              <a:buFont typeface="Wingdings" panose="05000000000000000000" pitchFamily="2" charset="2"/>
              <a:buChar char="Ø"/>
            </a:pPr>
            <a:endParaRPr lang="en-US" sz="1600">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Ø"/>
            </a:pPr>
            <a:endParaRPr lang="en-US" sz="1600">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Ø"/>
            </a:pPr>
            <a:endParaRPr lang="en-US" sz="1600">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Ø"/>
            </a:pPr>
            <a:endParaRPr lang="en-US" sz="1600">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Ø"/>
            </a:pPr>
            <a:r>
              <a:rPr lang="en-US" sz="1600">
                <a:latin typeface="Times New Roman" panose="02020603050405020304" pitchFamily="18" charset="0"/>
                <a:cs typeface="Times New Roman" panose="02020603050405020304" pitchFamily="18" charset="0"/>
              </a:rPr>
              <a:t>We form a standard posterior in our model and match it with the prior. However, unlike vanilla VAE, we cannot analytically compute the KL term. Instead, we use the following estimation: </a:t>
            </a:r>
          </a:p>
          <a:p>
            <a:pPr algn="just"/>
            <a:endParaRPr lang="en-IN" sz="1600">
              <a:latin typeface="Times New Roman" panose="02020603050405020304" pitchFamily="18" charset="0"/>
              <a:cs typeface="Times New Roman" panose="02020603050405020304" pitchFamily="18" charset="0"/>
            </a:endParaRPr>
          </a:p>
          <a:p>
            <a:pPr algn="just"/>
            <a:endParaRPr lang="en-IN" sz="1600">
              <a:latin typeface="Times New Roman" panose="02020603050405020304" pitchFamily="18" charset="0"/>
              <a:cs typeface="Times New Roman" panose="02020603050405020304" pitchFamily="18" charset="0"/>
            </a:endParaRPr>
          </a:p>
          <a:p>
            <a:pPr algn="just"/>
            <a:endParaRPr lang="en-IN" sz="1600">
              <a:latin typeface="Times New Roman" panose="02020603050405020304" pitchFamily="18" charset="0"/>
              <a:cs typeface="Times New Roman" panose="02020603050405020304" pitchFamily="18" charset="0"/>
            </a:endParaRPr>
          </a:p>
          <a:p>
            <a:pPr algn="just"/>
            <a:endParaRPr lang="en-IN" sz="1600">
              <a:latin typeface="Times New Roman" panose="02020603050405020304" pitchFamily="18" charset="0"/>
              <a:cs typeface="Times New Roman" panose="02020603050405020304" pitchFamily="18" charset="0"/>
            </a:endParaRPr>
          </a:p>
          <a:p>
            <a:pPr algn="just"/>
            <a:endParaRPr lang="en-IN" sz="1600">
              <a:latin typeface="Times New Roman" panose="02020603050405020304" pitchFamily="18" charset="0"/>
              <a:cs typeface="Times New Roman" panose="02020603050405020304" pitchFamily="18" charset="0"/>
            </a:endParaRPr>
          </a:p>
        </p:txBody>
      </p:sp>
      <p:pic>
        <p:nvPicPr>
          <p:cNvPr id="12" name="Picture 11">
            <a:extLst>
              <a:ext uri="{FF2B5EF4-FFF2-40B4-BE49-F238E27FC236}">
                <a16:creationId xmlns:a16="http://schemas.microsoft.com/office/drawing/2014/main" id="{7D6C1418-C33B-C6F8-F682-180E679E7F5D}"/>
              </a:ext>
            </a:extLst>
          </p:cNvPr>
          <p:cNvPicPr>
            <a:picLocks noChangeAspect="1"/>
          </p:cNvPicPr>
          <p:nvPr/>
        </p:nvPicPr>
        <p:blipFill>
          <a:blip r:embed="rId2"/>
          <a:stretch>
            <a:fillRect/>
          </a:stretch>
        </p:blipFill>
        <p:spPr>
          <a:xfrm>
            <a:off x="3716541" y="2795114"/>
            <a:ext cx="4031329" cy="678239"/>
          </a:xfrm>
          <a:prstGeom prst="rect">
            <a:avLst/>
          </a:prstGeom>
        </p:spPr>
      </p:pic>
      <p:pic>
        <p:nvPicPr>
          <p:cNvPr id="14" name="Picture 13">
            <a:extLst>
              <a:ext uri="{FF2B5EF4-FFF2-40B4-BE49-F238E27FC236}">
                <a16:creationId xmlns:a16="http://schemas.microsoft.com/office/drawing/2014/main" id="{39E92E86-C36D-5C65-F338-D64155FAA8E8}"/>
              </a:ext>
            </a:extLst>
          </p:cNvPr>
          <p:cNvPicPr>
            <a:picLocks noChangeAspect="1"/>
          </p:cNvPicPr>
          <p:nvPr/>
        </p:nvPicPr>
        <p:blipFill>
          <a:blip r:embed="rId3"/>
          <a:stretch>
            <a:fillRect/>
          </a:stretch>
        </p:blipFill>
        <p:spPr>
          <a:xfrm>
            <a:off x="3942653" y="4624299"/>
            <a:ext cx="4374259" cy="1325995"/>
          </a:xfrm>
          <a:prstGeom prst="rect">
            <a:avLst/>
          </a:prstGeom>
        </p:spPr>
      </p:pic>
    </p:spTree>
    <p:extLst>
      <p:ext uri="{BB962C8B-B14F-4D97-AF65-F5344CB8AC3E}">
        <p14:creationId xmlns:p14="http://schemas.microsoft.com/office/powerpoint/2010/main" val="36655086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9C0CBE-C153-629E-02C7-16E642397A0A}"/>
              </a:ext>
            </a:extLst>
          </p:cNvPr>
          <p:cNvSpPr>
            <a:spLocks noGrp="1"/>
          </p:cNvSpPr>
          <p:nvPr>
            <p:ph type="title"/>
          </p:nvPr>
        </p:nvSpPr>
        <p:spPr>
          <a:xfrm>
            <a:off x="286395" y="219983"/>
            <a:ext cx="11551644" cy="605927"/>
          </a:xfrm>
        </p:spPr>
        <p:txBody>
          <a:bodyPr>
            <a:noAutofit/>
          </a:bodyPr>
          <a:lstStyle/>
          <a:p>
            <a:r>
              <a:rPr lang="en-US" sz="3000" u="sng" dirty="0">
                <a:solidFill>
                  <a:schemeClr val="accent5">
                    <a:lumMod val="50000"/>
                  </a:schemeClr>
                </a:solidFill>
                <a:latin typeface="Algerian" panose="04020705040A02060702" pitchFamily="82" charset="0"/>
                <a:cs typeface="Times New Roman" panose="02020603050405020304" pitchFamily="18" charset="0"/>
              </a:rPr>
              <a:t>Distance Metrics of probability distribution</a:t>
            </a:r>
            <a:endParaRPr lang="en-IN" sz="3000" u="sng" dirty="0">
              <a:solidFill>
                <a:schemeClr val="accent5">
                  <a:lumMod val="50000"/>
                </a:schemeClr>
              </a:solidFill>
              <a:latin typeface="Algerian" panose="04020705040A02060702" pitchFamily="82" charset="0"/>
              <a:cs typeface="Times New Roman" panose="02020603050405020304" pitchFamily="18" charset="0"/>
            </a:endParaRPr>
          </a:p>
        </p:txBody>
      </p:sp>
      <p:sp>
        <p:nvSpPr>
          <p:cNvPr id="8" name="TextBox 7">
            <a:extLst>
              <a:ext uri="{FF2B5EF4-FFF2-40B4-BE49-F238E27FC236}">
                <a16:creationId xmlns:a16="http://schemas.microsoft.com/office/drawing/2014/main" id="{265BB10F-EFF6-DF61-A761-163FB565E0B0}"/>
              </a:ext>
            </a:extLst>
          </p:cNvPr>
          <p:cNvSpPr txBox="1"/>
          <p:nvPr/>
        </p:nvSpPr>
        <p:spPr>
          <a:xfrm>
            <a:off x="353961" y="825910"/>
            <a:ext cx="11551644" cy="5755422"/>
          </a:xfrm>
          <a:prstGeom prst="rect">
            <a:avLst/>
          </a:prstGeom>
          <a:noFill/>
        </p:spPr>
        <p:txBody>
          <a:bodyPr wrap="square" rtlCol="0">
            <a:spAutoFit/>
          </a:bodyPr>
          <a:lstStyle/>
          <a:p>
            <a:pPr marL="285750" indent="-285750" algn="just">
              <a:buFont typeface="Wingdings" panose="05000000000000000000" pitchFamily="2" charset="2"/>
              <a:buChar char="Ø"/>
            </a:pPr>
            <a:r>
              <a:rPr lang="en-IN" sz="1600">
                <a:latin typeface="Times New Roman" panose="02020603050405020304" pitchFamily="18" charset="0"/>
                <a:cs typeface="Times New Roman" panose="02020603050405020304" pitchFamily="18" charset="0"/>
              </a:rPr>
              <a:t>In the current paper, we have used KL divergence function to measure the alignment of the two latent spaces such that the sampled z belongs to both the label latent space as well as image embeddings latent space.</a:t>
            </a:r>
          </a:p>
          <a:p>
            <a:pPr marL="285750" indent="-285750" algn="just">
              <a:buFont typeface="Wingdings" panose="05000000000000000000" pitchFamily="2" charset="2"/>
              <a:buChar char="Ø"/>
            </a:pPr>
            <a:endParaRPr lang="en-IN" sz="1600">
              <a:latin typeface="Times New Roman" panose="02020603050405020304" pitchFamily="18" charset="0"/>
              <a:cs typeface="Times New Roman" panose="02020603050405020304" pitchFamily="18" charset="0"/>
            </a:endParaRPr>
          </a:p>
          <a:p>
            <a:pPr marL="285750" indent="-285750" algn="l">
              <a:buFont typeface="Wingdings" panose="05000000000000000000" pitchFamily="2" charset="2"/>
              <a:buChar char="Ø"/>
            </a:pPr>
            <a:r>
              <a:rPr lang="en-IN" sz="1600" b="1">
                <a:latin typeface="Times New Roman" panose="02020603050405020304" pitchFamily="18" charset="0"/>
                <a:cs typeface="Times New Roman" panose="02020603050405020304" pitchFamily="18" charset="0"/>
              </a:rPr>
              <a:t>Jensen Shannon divergence: </a:t>
            </a:r>
            <a:r>
              <a:rPr lang="en-US" sz="1600" b="0" i="0">
                <a:solidFill>
                  <a:srgbClr val="242424"/>
                </a:solidFill>
                <a:effectLst/>
                <a:latin typeface="Times New Roman" panose="02020603050405020304" pitchFamily="18" charset="0"/>
                <a:cs typeface="Times New Roman" panose="02020603050405020304" pitchFamily="18" charset="0"/>
              </a:rPr>
              <a:t>The Jensen-Shannon divergence is a measure of the “distance” between two probability distributions. It can be thought of as a measure of the similarity or dissimilarity between the two distributions. The JSD is always non-negative, with a value of 0 indicating that the two distributions are identical, and a value greater than 0 indicating that the two distributions are different. The JSD is based on the KL divergence, which is a measure of the difference between two probability distributions. However, the KL divergence is asymmetric, meaning that it depends on which distribution is considered the “reference” distribution and which is considered the “comparison” distribution. The Jensen-Shannon divergence is a symmetrized version of the KL divergence, which allows it to be used to compare any two probability distributions, regardless of which distribution is considered the “reference” and which is considered the “comparison.” The Jensen-Shannon divergence between two probability distributions, P and Q, is defined as:</a:t>
            </a:r>
          </a:p>
          <a:p>
            <a:pPr algn="ctr"/>
            <a:r>
              <a:rPr lang="en-US" sz="1600" b="1" i="0">
                <a:solidFill>
                  <a:srgbClr val="242424"/>
                </a:solidFill>
                <a:effectLst/>
                <a:latin typeface="Times New Roman" panose="02020603050405020304" pitchFamily="18" charset="0"/>
                <a:cs typeface="Times New Roman" panose="02020603050405020304" pitchFamily="18" charset="0"/>
              </a:rPr>
              <a:t>JSD(P || Q) = (KL(P || M) + KL(Q || M)) / 2                  M=(P+Q)/2</a:t>
            </a:r>
          </a:p>
          <a:p>
            <a:pPr marL="285750" indent="-285750" algn="just">
              <a:buFont typeface="Wingdings" panose="05000000000000000000" pitchFamily="2" charset="2"/>
              <a:buChar char="Ø"/>
            </a:pPr>
            <a:endParaRPr lang="en-US" sz="1600" b="0" i="0">
              <a:solidFill>
                <a:srgbClr val="242424"/>
              </a:solidFill>
              <a:effectLst/>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Ø"/>
            </a:pPr>
            <a:r>
              <a:rPr lang="en-US" sz="1600" b="1" i="0">
                <a:solidFill>
                  <a:srgbClr val="242424"/>
                </a:solidFill>
                <a:effectLst/>
                <a:latin typeface="Times New Roman" panose="02020603050405020304" pitchFamily="18" charset="0"/>
                <a:cs typeface="Times New Roman" panose="02020603050405020304" pitchFamily="18" charset="0"/>
              </a:rPr>
              <a:t>Wasserstein Distance Metric: </a:t>
            </a:r>
            <a:r>
              <a:rPr lang="en-US" sz="1600" b="0" i="0">
                <a:solidFill>
                  <a:srgbClr val="242424"/>
                </a:solidFill>
                <a:effectLst/>
                <a:latin typeface="Times New Roman" panose="02020603050405020304" pitchFamily="18" charset="0"/>
                <a:cs typeface="Times New Roman" panose="02020603050405020304" pitchFamily="18" charset="0"/>
              </a:rPr>
              <a:t>Wasserstein Distance is a measure of the distance between two probability distributions. It is also called Earth Mover’s distance, short for EM distance, because informally it can be interpreted as the minimum energy cost of moving and transforming a pile of dirt in the shape of one probability distribution to the shape of the other distribution. Unlike the KL divergence, the Wasserstein metric is a true probability metric and considers both the probability of and the distance between various outcome events. Unlike other distance metrics like KL-divergence, Wasserstein distance provide a meaningful and smooth representation of the distance between distributions. These properties make the Wasserstein well-suited to domains where an underlying similarity in outcome is more important than exactly matching likelihoods.</a:t>
            </a:r>
            <a:endParaRPr lang="en-US" sz="1600" b="1" i="0">
              <a:solidFill>
                <a:srgbClr val="242424"/>
              </a:solidFill>
              <a:effectLst/>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Ø"/>
            </a:pPr>
            <a:endParaRPr lang="en-US" sz="1600">
              <a:solidFill>
                <a:srgbClr val="242424"/>
              </a:solidFill>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Ø"/>
            </a:pPr>
            <a:endParaRPr lang="en-US" sz="1600" b="0" i="0">
              <a:solidFill>
                <a:srgbClr val="242424"/>
              </a:solidFill>
              <a:effectLst/>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Ø"/>
            </a:pPr>
            <a:endParaRPr lang="en-IN" sz="1600" b="1">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5E34B850-8D8E-2EDF-0A18-E02C46BF76B8}"/>
              </a:ext>
            </a:extLst>
          </p:cNvPr>
          <p:cNvPicPr>
            <a:picLocks noChangeAspect="1"/>
          </p:cNvPicPr>
          <p:nvPr/>
        </p:nvPicPr>
        <p:blipFill>
          <a:blip r:embed="rId2"/>
          <a:stretch>
            <a:fillRect/>
          </a:stretch>
        </p:blipFill>
        <p:spPr>
          <a:xfrm>
            <a:off x="3031481" y="5947488"/>
            <a:ext cx="6797629" cy="678239"/>
          </a:xfrm>
          <a:prstGeom prst="rect">
            <a:avLst/>
          </a:prstGeom>
        </p:spPr>
      </p:pic>
    </p:spTree>
    <p:extLst>
      <p:ext uri="{BB962C8B-B14F-4D97-AF65-F5344CB8AC3E}">
        <p14:creationId xmlns:p14="http://schemas.microsoft.com/office/powerpoint/2010/main" val="90876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9C0CBE-C153-629E-02C7-16E642397A0A}"/>
              </a:ext>
            </a:extLst>
          </p:cNvPr>
          <p:cNvSpPr>
            <a:spLocks noGrp="1"/>
          </p:cNvSpPr>
          <p:nvPr>
            <p:ph type="title"/>
          </p:nvPr>
        </p:nvSpPr>
        <p:spPr>
          <a:xfrm>
            <a:off x="286395" y="219983"/>
            <a:ext cx="11551644" cy="605927"/>
          </a:xfrm>
        </p:spPr>
        <p:txBody>
          <a:bodyPr>
            <a:noAutofit/>
          </a:bodyPr>
          <a:lstStyle/>
          <a:p>
            <a:r>
              <a:rPr lang="en-US" sz="3000" u="sng" dirty="0">
                <a:solidFill>
                  <a:schemeClr val="accent5">
                    <a:lumMod val="50000"/>
                  </a:schemeClr>
                </a:solidFill>
                <a:latin typeface="Algerian"/>
                <a:cs typeface="Times New Roman"/>
              </a:rPr>
              <a:t>ELBO Method (EVIDENCE lower bound loss method)</a:t>
            </a:r>
            <a:endParaRPr lang="en-US" dirty="0"/>
          </a:p>
        </p:txBody>
      </p:sp>
      <p:pic>
        <p:nvPicPr>
          <p:cNvPr id="5" name="Picture 4">
            <a:extLst>
              <a:ext uri="{FF2B5EF4-FFF2-40B4-BE49-F238E27FC236}">
                <a16:creationId xmlns:a16="http://schemas.microsoft.com/office/drawing/2014/main" id="{791BDBB2-A62E-03BC-9FBB-D7FE598AD106}"/>
              </a:ext>
            </a:extLst>
          </p:cNvPr>
          <p:cNvPicPr>
            <a:picLocks noChangeAspect="1"/>
          </p:cNvPicPr>
          <p:nvPr/>
        </p:nvPicPr>
        <p:blipFill rotWithShape="1">
          <a:blip r:embed="rId2"/>
          <a:srcRect l="2603" t="6113" r="1796" b="4119"/>
          <a:stretch/>
        </p:blipFill>
        <p:spPr>
          <a:xfrm>
            <a:off x="373626" y="825910"/>
            <a:ext cx="6145161" cy="2743200"/>
          </a:xfrm>
          <a:prstGeom prst="rect">
            <a:avLst/>
          </a:prstGeom>
        </p:spPr>
      </p:pic>
      <p:sp>
        <p:nvSpPr>
          <p:cNvPr id="6" name="TextBox 5">
            <a:extLst>
              <a:ext uri="{FF2B5EF4-FFF2-40B4-BE49-F238E27FC236}">
                <a16:creationId xmlns:a16="http://schemas.microsoft.com/office/drawing/2014/main" id="{D5D2196C-E2D9-C42C-A24A-563FCA049903}"/>
              </a:ext>
            </a:extLst>
          </p:cNvPr>
          <p:cNvSpPr txBox="1"/>
          <p:nvPr/>
        </p:nvSpPr>
        <p:spPr>
          <a:xfrm>
            <a:off x="373626" y="4047282"/>
            <a:ext cx="6145161" cy="1077218"/>
          </a:xfrm>
          <a:prstGeom prst="rect">
            <a:avLst/>
          </a:prstGeom>
          <a:noFill/>
        </p:spPr>
        <p:txBody>
          <a:bodyPr wrap="square" rtlCol="0">
            <a:spAutoFit/>
          </a:bodyPr>
          <a:lstStyle/>
          <a:p>
            <a:pPr algn="just"/>
            <a:r>
              <a:rPr lang="en-US" sz="1600" dirty="0">
                <a:latin typeface="Times New Roman" panose="02020603050405020304" pitchFamily="18" charset="0"/>
                <a:cs typeface="Times New Roman" panose="02020603050405020304" pitchFamily="18" charset="0"/>
              </a:rPr>
              <a:t>In case of VAE’s we use Reversed KL instead of KL divergence. The illustration shown above is the reason why we use Reverse KL divergence in VAE because we want to limit the space of Q(z) inside the P(z) and not expand it.</a:t>
            </a:r>
            <a:endParaRPr lang="en-IN" sz="1600" dirty="0">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BB618136-60B2-1EA0-F84C-98BADA5FE27E}"/>
              </a:ext>
            </a:extLst>
          </p:cNvPr>
          <p:cNvPicPr>
            <a:picLocks noChangeAspect="1"/>
          </p:cNvPicPr>
          <p:nvPr/>
        </p:nvPicPr>
        <p:blipFill>
          <a:blip r:embed="rId3"/>
          <a:stretch>
            <a:fillRect/>
          </a:stretch>
        </p:blipFill>
        <p:spPr>
          <a:xfrm>
            <a:off x="394550" y="5292505"/>
            <a:ext cx="6370044" cy="1479170"/>
          </a:xfrm>
          <a:prstGeom prst="rect">
            <a:avLst/>
          </a:prstGeom>
        </p:spPr>
      </p:pic>
      <p:pic>
        <p:nvPicPr>
          <p:cNvPr id="11" name="Picture 10">
            <a:extLst>
              <a:ext uri="{FF2B5EF4-FFF2-40B4-BE49-F238E27FC236}">
                <a16:creationId xmlns:a16="http://schemas.microsoft.com/office/drawing/2014/main" id="{6A8076D0-F620-29EB-1211-CC5A71A93B78}"/>
              </a:ext>
            </a:extLst>
          </p:cNvPr>
          <p:cNvPicPr>
            <a:picLocks noChangeAspect="1"/>
          </p:cNvPicPr>
          <p:nvPr/>
        </p:nvPicPr>
        <p:blipFill rotWithShape="1">
          <a:blip r:embed="rId4"/>
          <a:srcRect l="10030"/>
          <a:stretch/>
        </p:blipFill>
        <p:spPr>
          <a:xfrm>
            <a:off x="6743670" y="855407"/>
            <a:ext cx="5299587" cy="3154953"/>
          </a:xfrm>
          <a:prstGeom prst="rect">
            <a:avLst/>
          </a:prstGeom>
        </p:spPr>
      </p:pic>
      <p:pic>
        <p:nvPicPr>
          <p:cNvPr id="13" name="Picture 12">
            <a:extLst>
              <a:ext uri="{FF2B5EF4-FFF2-40B4-BE49-F238E27FC236}">
                <a16:creationId xmlns:a16="http://schemas.microsoft.com/office/drawing/2014/main" id="{04E73323-00A1-E670-552B-6BB58151E052}"/>
              </a:ext>
            </a:extLst>
          </p:cNvPr>
          <p:cNvPicPr>
            <a:picLocks noChangeAspect="1"/>
          </p:cNvPicPr>
          <p:nvPr/>
        </p:nvPicPr>
        <p:blipFill>
          <a:blip r:embed="rId5"/>
          <a:stretch>
            <a:fillRect/>
          </a:stretch>
        </p:blipFill>
        <p:spPr>
          <a:xfrm>
            <a:off x="7270778" y="5603082"/>
            <a:ext cx="4526672" cy="876376"/>
          </a:xfrm>
          <a:prstGeom prst="rect">
            <a:avLst/>
          </a:prstGeom>
        </p:spPr>
      </p:pic>
      <p:cxnSp>
        <p:nvCxnSpPr>
          <p:cNvPr id="15" name="Straight Arrow Connector 14">
            <a:extLst>
              <a:ext uri="{FF2B5EF4-FFF2-40B4-BE49-F238E27FC236}">
                <a16:creationId xmlns:a16="http://schemas.microsoft.com/office/drawing/2014/main" id="{C14F4D80-C79A-C2B5-8529-75EB799E3BFE}"/>
              </a:ext>
            </a:extLst>
          </p:cNvPr>
          <p:cNvCxnSpPr/>
          <p:nvPr/>
        </p:nvCxnSpPr>
        <p:spPr>
          <a:xfrm>
            <a:off x="8937523" y="3893574"/>
            <a:ext cx="0" cy="184629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6" name="TextBox 15">
            <a:extLst>
              <a:ext uri="{FF2B5EF4-FFF2-40B4-BE49-F238E27FC236}">
                <a16:creationId xmlns:a16="http://schemas.microsoft.com/office/drawing/2014/main" id="{D8B9A441-52BF-30B2-63A6-896C69D04431}"/>
              </a:ext>
            </a:extLst>
          </p:cNvPr>
          <p:cNvSpPr txBox="1"/>
          <p:nvPr/>
        </p:nvSpPr>
        <p:spPr>
          <a:xfrm>
            <a:off x="9045682" y="4816723"/>
            <a:ext cx="2889416" cy="307777"/>
          </a:xfrm>
          <a:prstGeom prst="rect">
            <a:avLst/>
          </a:prstGeom>
          <a:noFill/>
        </p:spPr>
        <p:txBody>
          <a:bodyPr wrap="square" rtlCol="0">
            <a:spAutoFit/>
          </a:bodyPr>
          <a:lstStyle/>
          <a:p>
            <a:r>
              <a:rPr lang="en-US" b="1">
                <a:latin typeface="Times New Roman" panose="02020603050405020304" pitchFamily="18" charset="0"/>
                <a:cs typeface="Times New Roman" panose="02020603050405020304" pitchFamily="18" charset="0"/>
              </a:rPr>
              <a:t>Final the loss function becomes</a:t>
            </a:r>
            <a:r>
              <a:rPr lang="en-US"/>
              <a:t>:</a:t>
            </a:r>
            <a:endParaRPr lang="en-IN"/>
          </a:p>
        </p:txBody>
      </p:sp>
      <p:sp>
        <p:nvSpPr>
          <p:cNvPr id="3" name="TextBox 2">
            <a:extLst>
              <a:ext uri="{FF2B5EF4-FFF2-40B4-BE49-F238E27FC236}">
                <a16:creationId xmlns:a16="http://schemas.microsoft.com/office/drawing/2014/main" id="{6E0FB437-9FC9-7C24-798C-F030A4FA6F58}"/>
              </a:ext>
            </a:extLst>
          </p:cNvPr>
          <p:cNvSpPr txBox="1"/>
          <p:nvPr/>
        </p:nvSpPr>
        <p:spPr>
          <a:xfrm>
            <a:off x="286395" y="3569110"/>
            <a:ext cx="6232392" cy="338554"/>
          </a:xfrm>
          <a:prstGeom prst="rect">
            <a:avLst/>
          </a:prstGeom>
          <a:noFill/>
        </p:spPr>
        <p:txBody>
          <a:bodyPr wrap="square" lIns="91440" tIns="45720" rIns="91440" bIns="45720" rtlCol="0" anchor="t">
            <a:spAutoFit/>
          </a:bodyPr>
          <a:lstStyle/>
          <a:p>
            <a:pPr algn="ctr"/>
            <a:r>
              <a:rPr lang="en-IN" sz="1600" b="1" dirty="0">
                <a:latin typeface="Times New Roman"/>
                <a:cs typeface="Times New Roman"/>
              </a:rPr>
              <a:t>Fig 6: Difference between taking Forward KL and Reversed KL [7]</a:t>
            </a:r>
            <a:endParaRPr lang="en-IN" sz="16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674561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9C0CBE-C153-629E-02C7-16E642397A0A}"/>
              </a:ext>
            </a:extLst>
          </p:cNvPr>
          <p:cNvSpPr>
            <a:spLocks noGrp="1"/>
          </p:cNvSpPr>
          <p:nvPr>
            <p:ph type="title"/>
          </p:nvPr>
        </p:nvSpPr>
        <p:spPr>
          <a:xfrm>
            <a:off x="286395" y="219983"/>
            <a:ext cx="11551644" cy="605927"/>
          </a:xfrm>
        </p:spPr>
        <p:txBody>
          <a:bodyPr>
            <a:noAutofit/>
          </a:bodyPr>
          <a:lstStyle/>
          <a:p>
            <a:r>
              <a:rPr lang="en-US" sz="3000" u="sng">
                <a:solidFill>
                  <a:schemeClr val="accent5">
                    <a:lumMod val="50000"/>
                  </a:schemeClr>
                </a:solidFill>
                <a:latin typeface="Algerian" panose="04020705040A02060702" pitchFamily="82" charset="0"/>
                <a:cs typeface="Times New Roman" panose="02020603050405020304" pitchFamily="18" charset="0"/>
              </a:rPr>
              <a:t>Contrastive loss function</a:t>
            </a:r>
            <a:endParaRPr lang="en-IN" sz="3000" u="sng">
              <a:solidFill>
                <a:schemeClr val="accent5">
                  <a:lumMod val="50000"/>
                </a:schemeClr>
              </a:solidFill>
              <a:latin typeface="Algerian" panose="04020705040A02060702" pitchFamily="82" charset="0"/>
              <a:cs typeface="Times New Roman" panose="02020603050405020304" pitchFamily="18" charset="0"/>
            </a:endParaRPr>
          </a:p>
        </p:txBody>
      </p:sp>
      <p:pic>
        <p:nvPicPr>
          <p:cNvPr id="3" name="Picture 2">
            <a:extLst>
              <a:ext uri="{FF2B5EF4-FFF2-40B4-BE49-F238E27FC236}">
                <a16:creationId xmlns:a16="http://schemas.microsoft.com/office/drawing/2014/main" id="{5601B94C-E3D4-AE10-7589-5884E260D4E3}"/>
              </a:ext>
            </a:extLst>
          </p:cNvPr>
          <p:cNvPicPr>
            <a:picLocks noChangeAspect="1"/>
          </p:cNvPicPr>
          <p:nvPr/>
        </p:nvPicPr>
        <p:blipFill>
          <a:blip r:embed="rId2"/>
          <a:stretch>
            <a:fillRect/>
          </a:stretch>
        </p:blipFill>
        <p:spPr>
          <a:xfrm>
            <a:off x="402590" y="887510"/>
            <a:ext cx="4641357" cy="5601056"/>
          </a:xfrm>
          <a:prstGeom prst="rect">
            <a:avLst/>
          </a:prstGeom>
        </p:spPr>
      </p:pic>
      <p:sp>
        <p:nvSpPr>
          <p:cNvPr id="4" name="TextBox 3">
            <a:extLst>
              <a:ext uri="{FF2B5EF4-FFF2-40B4-BE49-F238E27FC236}">
                <a16:creationId xmlns:a16="http://schemas.microsoft.com/office/drawing/2014/main" id="{7E06FA92-9711-7B6E-4715-58C9C4E862E7}"/>
              </a:ext>
            </a:extLst>
          </p:cNvPr>
          <p:cNvSpPr txBox="1"/>
          <p:nvPr/>
        </p:nvSpPr>
        <p:spPr>
          <a:xfrm>
            <a:off x="5112774" y="825910"/>
            <a:ext cx="6676635" cy="2554545"/>
          </a:xfrm>
          <a:prstGeom prst="rect">
            <a:avLst/>
          </a:prstGeom>
          <a:noFill/>
        </p:spPr>
        <p:txBody>
          <a:bodyPr wrap="square" rtlCol="0">
            <a:spAutoFit/>
          </a:bodyPr>
          <a:lstStyle/>
          <a:p>
            <a:pPr marL="285750" indent="-285750" algn="just">
              <a:buFont typeface="Wingdings" panose="05000000000000000000" pitchFamily="2" charset="2"/>
              <a:buChar char="Ø"/>
            </a:pPr>
            <a:r>
              <a:rPr lang="en-US" sz="1600" b="0" i="0">
                <a:solidFill>
                  <a:srgbClr val="1F1F1F"/>
                </a:solidFill>
                <a:effectLst/>
                <a:latin typeface="Times New Roman" panose="02020603050405020304" pitchFamily="18" charset="0"/>
                <a:cs typeface="Times New Roman" panose="02020603050405020304" pitchFamily="18" charset="0"/>
              </a:rPr>
              <a:t>The goal of contrastive representation learning is to learn such an embedding space in which similar sample pairs stay close to each other while dissimilar ones are far apart. Contrastive learning can be applied to both supervised and unsupervised settings. When working with unsupervised data, contrastive learning is one of the most powerful approaches in </a:t>
            </a:r>
            <a:r>
              <a:rPr lang="en-US" sz="1600">
                <a:latin typeface="Times New Roman" panose="02020603050405020304" pitchFamily="18" charset="0"/>
                <a:cs typeface="Times New Roman" panose="02020603050405020304" pitchFamily="18" charset="0"/>
              </a:rPr>
              <a:t>self-supervised learning</a:t>
            </a:r>
            <a:r>
              <a:rPr lang="en-US" sz="1600">
                <a:solidFill>
                  <a:srgbClr val="1F1F1F"/>
                </a:solidFill>
                <a:latin typeface="Times New Roman" panose="02020603050405020304" pitchFamily="18" charset="0"/>
                <a:cs typeface="Times New Roman" panose="02020603050405020304" pitchFamily="18" charset="0"/>
              </a:rPr>
              <a:t>.</a:t>
            </a:r>
          </a:p>
          <a:p>
            <a:pPr marL="285750" indent="-285750" algn="just">
              <a:buFont typeface="Wingdings" panose="05000000000000000000" pitchFamily="2" charset="2"/>
              <a:buChar char="Ø"/>
            </a:pPr>
            <a:endParaRPr lang="en-US" sz="1600">
              <a:solidFill>
                <a:srgbClr val="1F1F1F"/>
              </a:solidFill>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Ø"/>
            </a:pPr>
            <a:r>
              <a:rPr lang="en-US" sz="1600">
                <a:solidFill>
                  <a:srgbClr val="1F1F1F"/>
                </a:solidFill>
                <a:latin typeface="Times New Roman" panose="02020603050405020304" pitchFamily="18" charset="0"/>
                <a:cs typeface="Times New Roman" panose="02020603050405020304" pitchFamily="18" charset="0"/>
              </a:rPr>
              <a:t>From the equations as shown here, we can see that the contrastive loss is actually a generalized version of the triplet loss which is derived. The final contrastive loss becomes as :</a:t>
            </a:r>
          </a:p>
        </p:txBody>
      </p:sp>
      <p:pic>
        <p:nvPicPr>
          <p:cNvPr id="6" name="Picture 5">
            <a:extLst>
              <a:ext uri="{FF2B5EF4-FFF2-40B4-BE49-F238E27FC236}">
                <a16:creationId xmlns:a16="http://schemas.microsoft.com/office/drawing/2014/main" id="{CE5A3AEB-122C-47B2-3035-F00402DF0907}"/>
              </a:ext>
            </a:extLst>
          </p:cNvPr>
          <p:cNvPicPr>
            <a:picLocks noChangeAspect="1"/>
          </p:cNvPicPr>
          <p:nvPr/>
        </p:nvPicPr>
        <p:blipFill>
          <a:blip r:embed="rId3"/>
          <a:stretch>
            <a:fillRect/>
          </a:stretch>
        </p:blipFill>
        <p:spPr>
          <a:xfrm>
            <a:off x="5771030" y="3477546"/>
            <a:ext cx="6018379" cy="861553"/>
          </a:xfrm>
          <a:prstGeom prst="rect">
            <a:avLst/>
          </a:prstGeom>
        </p:spPr>
      </p:pic>
      <p:sp>
        <p:nvSpPr>
          <p:cNvPr id="7" name="TextBox 6">
            <a:extLst>
              <a:ext uri="{FF2B5EF4-FFF2-40B4-BE49-F238E27FC236}">
                <a16:creationId xmlns:a16="http://schemas.microsoft.com/office/drawing/2014/main" id="{1B6AAF2D-AE48-C8F4-8BC1-9184EBD55DD9}"/>
              </a:ext>
            </a:extLst>
          </p:cNvPr>
          <p:cNvSpPr txBox="1"/>
          <p:nvPr/>
        </p:nvSpPr>
        <p:spPr>
          <a:xfrm>
            <a:off x="5333746" y="4553454"/>
            <a:ext cx="6676635" cy="584775"/>
          </a:xfrm>
          <a:prstGeom prst="rect">
            <a:avLst/>
          </a:prstGeom>
          <a:noFill/>
        </p:spPr>
        <p:txBody>
          <a:bodyPr wrap="square" rtlCol="0">
            <a:spAutoFit/>
          </a:bodyPr>
          <a:lstStyle/>
          <a:p>
            <a:pPr algn="just"/>
            <a:r>
              <a:rPr lang="en-US" sz="1600">
                <a:latin typeface="Times New Roman" panose="02020603050405020304" pitchFamily="18" charset="0"/>
                <a:cs typeface="Times New Roman" panose="02020603050405020304" pitchFamily="18" charset="0"/>
              </a:rPr>
              <a:t>Here, sim(·) is a function measuring the similarity between two embeddings, and </a:t>
            </a:r>
            <a:r>
              <a:rPr lang="en-US" sz="1600" err="1">
                <a:latin typeface="Times New Roman" panose="02020603050405020304" pitchFamily="18" charset="0"/>
                <a:cs typeface="Times New Roman" panose="02020603050405020304" pitchFamily="18" charset="0"/>
              </a:rPr>
              <a:t>w</a:t>
            </a:r>
            <a:r>
              <a:rPr lang="en-US" sz="1600" baseline="30000" err="1">
                <a:latin typeface="Times New Roman" panose="02020603050405020304" pitchFamily="18" charset="0"/>
                <a:cs typeface="Times New Roman" panose="02020603050405020304" pitchFamily="18" charset="0"/>
              </a:rPr>
              <a:t>f</a:t>
            </a:r>
            <a:r>
              <a:rPr lang="en-US" sz="1600" baseline="-25000" err="1">
                <a:latin typeface="Times New Roman" panose="02020603050405020304" pitchFamily="18" charset="0"/>
                <a:cs typeface="Times New Roman" panose="02020603050405020304" pitchFamily="18" charset="0"/>
              </a:rPr>
              <a:t>x</a:t>
            </a:r>
            <a:r>
              <a:rPr lang="en-US" sz="1600" baseline="-25000">
                <a:latin typeface="Times New Roman" panose="02020603050405020304" pitchFamily="18" charset="0"/>
                <a:cs typeface="Times New Roman" panose="02020603050405020304" pitchFamily="18" charset="0"/>
              </a:rPr>
              <a:t> </a:t>
            </a:r>
            <a:r>
              <a:rPr lang="en-US" sz="1600">
                <a:latin typeface="Times New Roman" panose="02020603050405020304" pitchFamily="18" charset="0"/>
                <a:cs typeface="Times New Roman" panose="02020603050405020304" pitchFamily="18" charset="0"/>
              </a:rPr>
              <a:t>, </a:t>
            </a:r>
            <a:r>
              <a:rPr lang="en-US" sz="1600" err="1">
                <a:latin typeface="Times New Roman" panose="02020603050405020304" pitchFamily="18" charset="0"/>
                <a:cs typeface="Times New Roman" panose="02020603050405020304" pitchFamily="18" charset="0"/>
              </a:rPr>
              <a:t>w</a:t>
            </a:r>
            <a:r>
              <a:rPr lang="en-US" sz="1600" baseline="30000" err="1">
                <a:latin typeface="Times New Roman" panose="02020603050405020304" pitchFamily="18" charset="0"/>
                <a:cs typeface="Times New Roman" panose="02020603050405020304" pitchFamily="18" charset="0"/>
              </a:rPr>
              <a:t>l</a:t>
            </a:r>
            <a:r>
              <a:rPr lang="en-US" sz="1600" baseline="-25000" err="1">
                <a:latin typeface="Times New Roman" panose="02020603050405020304" pitchFamily="18" charset="0"/>
                <a:cs typeface="Times New Roman" panose="02020603050405020304" pitchFamily="18" charset="0"/>
              </a:rPr>
              <a:t>p</a:t>
            </a:r>
            <a:r>
              <a:rPr lang="en-US" sz="1600">
                <a:latin typeface="Times New Roman" panose="02020603050405020304" pitchFamily="18" charset="0"/>
                <a:cs typeface="Times New Roman" panose="02020603050405020304" pitchFamily="18" charset="0"/>
              </a:rPr>
              <a:t> denote the feature and label embeddings respectively</a:t>
            </a:r>
            <a:endParaRPr lang="en-US" sz="1600">
              <a:solidFill>
                <a:srgbClr val="1F1F1F"/>
              </a:solidFill>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1033299D-58D6-7D08-F85C-FAA78388077C}"/>
              </a:ext>
            </a:extLst>
          </p:cNvPr>
          <p:cNvSpPr txBox="1"/>
          <p:nvPr/>
        </p:nvSpPr>
        <p:spPr>
          <a:xfrm>
            <a:off x="3048000" y="3277570"/>
            <a:ext cx="6096000" cy="307777"/>
          </a:xfrm>
          <a:prstGeom prst="rect">
            <a:avLst/>
          </a:prstGeom>
          <a:noFill/>
        </p:spPr>
        <p:txBody>
          <a:bodyPr wrap="square">
            <a:spAutoFit/>
          </a:bodyPr>
          <a:lstStyle/>
          <a:p>
            <a:r>
              <a:rPr lang="en-IN" b="0" dirty="0">
                <a:effectLst/>
              </a:rPr>
              <a:t> </a:t>
            </a:r>
            <a:endParaRPr lang="en-IN" dirty="0"/>
          </a:p>
        </p:txBody>
      </p:sp>
    </p:spTree>
    <p:extLst>
      <p:ext uri="{BB962C8B-B14F-4D97-AF65-F5344CB8AC3E}">
        <p14:creationId xmlns:p14="http://schemas.microsoft.com/office/powerpoint/2010/main" val="36424240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9C0CBE-C153-629E-02C7-16E642397A0A}"/>
              </a:ext>
            </a:extLst>
          </p:cNvPr>
          <p:cNvSpPr>
            <a:spLocks noGrp="1"/>
          </p:cNvSpPr>
          <p:nvPr>
            <p:ph type="title"/>
          </p:nvPr>
        </p:nvSpPr>
        <p:spPr>
          <a:xfrm>
            <a:off x="286395" y="219983"/>
            <a:ext cx="11551644" cy="605927"/>
          </a:xfrm>
        </p:spPr>
        <p:txBody>
          <a:bodyPr>
            <a:noAutofit/>
          </a:bodyPr>
          <a:lstStyle/>
          <a:p>
            <a:r>
              <a:rPr lang="en-US" sz="3000" u="sng" dirty="0">
                <a:solidFill>
                  <a:schemeClr val="accent5">
                    <a:lumMod val="50000"/>
                  </a:schemeClr>
                </a:solidFill>
                <a:latin typeface="Algerian" panose="04020705040A02060702" pitchFamily="82" charset="0"/>
                <a:cs typeface="Times New Roman" panose="02020603050405020304" pitchFamily="18" charset="0"/>
              </a:rPr>
              <a:t>Performance metrics used</a:t>
            </a:r>
            <a:endParaRPr lang="en-IN" sz="3000" u="sng" dirty="0">
              <a:solidFill>
                <a:schemeClr val="accent5">
                  <a:lumMod val="50000"/>
                </a:schemeClr>
              </a:solidFill>
              <a:latin typeface="Algerian" panose="04020705040A02060702" pitchFamily="82" charset="0"/>
              <a:cs typeface="Times New Roman" panose="02020603050405020304" pitchFamily="18" charset="0"/>
            </a:endParaRPr>
          </a:p>
        </p:txBody>
      </p:sp>
      <p:sp>
        <p:nvSpPr>
          <p:cNvPr id="5" name="TextBox 4">
            <a:extLst>
              <a:ext uri="{FF2B5EF4-FFF2-40B4-BE49-F238E27FC236}">
                <a16:creationId xmlns:a16="http://schemas.microsoft.com/office/drawing/2014/main" id="{DBAD28D1-37EF-36CE-71B6-649CD670B307}"/>
              </a:ext>
            </a:extLst>
          </p:cNvPr>
          <p:cNvSpPr txBox="1"/>
          <p:nvPr/>
        </p:nvSpPr>
        <p:spPr>
          <a:xfrm>
            <a:off x="353961" y="825910"/>
            <a:ext cx="11551644" cy="5878532"/>
          </a:xfrm>
          <a:prstGeom prst="rect">
            <a:avLst/>
          </a:prstGeom>
          <a:noFill/>
        </p:spPr>
        <p:txBody>
          <a:bodyPr wrap="square" rtlCol="0">
            <a:spAutoFit/>
          </a:bodyPr>
          <a:lstStyle/>
          <a:p>
            <a:pPr rtl="0" fontAlgn="base">
              <a:spcBef>
                <a:spcPts val="0"/>
              </a:spcBef>
              <a:spcAft>
                <a:spcPts val="0"/>
              </a:spcAft>
              <a:buFont typeface="+mj-lt"/>
              <a:buAutoNum type="arabicPeriod"/>
            </a:pPr>
            <a:r>
              <a:rPr lang="en-US" sz="1600" b="1" i="0" u="none" strike="noStrike" dirty="0">
                <a:solidFill>
                  <a:schemeClr val="tx1"/>
                </a:solidFill>
                <a:effectLst/>
                <a:latin typeface="Times New Roman" panose="02020603050405020304" pitchFamily="18" charset="0"/>
                <a:cs typeface="Times New Roman" panose="02020603050405020304" pitchFamily="18" charset="0"/>
              </a:rPr>
              <a:t> HA (Hamming Accuracy):</a:t>
            </a:r>
          </a:p>
          <a:p>
            <a:pPr rtl="0" fontAlgn="base">
              <a:spcBef>
                <a:spcPts val="0"/>
              </a:spcBef>
              <a:spcAft>
                <a:spcPts val="0"/>
              </a:spcAft>
              <a:buFont typeface="Arial" panose="020B0604020202020204" pitchFamily="34" charset="0"/>
              <a:buChar char="•"/>
            </a:pPr>
            <a:r>
              <a:rPr lang="en-US" b="0" i="0" u="none" strike="noStrike" dirty="0">
                <a:solidFill>
                  <a:schemeClr val="tx1"/>
                </a:solidFill>
                <a:effectLst/>
                <a:latin typeface="Times New Roman" panose="02020603050405020304" pitchFamily="18" charset="0"/>
                <a:cs typeface="Times New Roman" panose="02020603050405020304" pitchFamily="18" charset="0"/>
              </a:rPr>
              <a:t> Hamming Accuracy is a metric used in multi-label classification tasks. It measures the ratio of correctly predicted </a:t>
            </a:r>
            <a:r>
              <a:rPr lang="en-US" b="0" i="0" u="none" strike="noStrike" dirty="0" err="1">
                <a:solidFill>
                  <a:schemeClr val="tx1"/>
                </a:solidFill>
                <a:effectLst/>
                <a:latin typeface="Times New Roman" panose="02020603050405020304" pitchFamily="18" charset="0"/>
                <a:cs typeface="Times New Roman" panose="02020603050405020304" pitchFamily="18" charset="0"/>
              </a:rPr>
              <a:t>labsels</a:t>
            </a:r>
            <a:r>
              <a:rPr lang="en-US" b="0" i="0" u="none" strike="noStrike" dirty="0">
                <a:solidFill>
                  <a:schemeClr val="tx1"/>
                </a:solidFill>
                <a:effectLst/>
                <a:latin typeface="Times New Roman" panose="02020603050405020304" pitchFamily="18" charset="0"/>
                <a:cs typeface="Times New Roman" panose="02020603050405020304" pitchFamily="18" charset="0"/>
              </a:rPr>
              <a:t> to the total number of labels across all samples.</a:t>
            </a:r>
          </a:p>
          <a:p>
            <a:pPr rtl="0" fontAlgn="base">
              <a:spcBef>
                <a:spcPts val="0"/>
              </a:spcBef>
              <a:spcAft>
                <a:spcPts val="0"/>
              </a:spcAft>
              <a:buFont typeface="Arial" panose="020B0604020202020204" pitchFamily="34" charset="0"/>
              <a:buChar char="•"/>
            </a:pPr>
            <a:r>
              <a:rPr lang="en-US" b="0" i="0" u="none" strike="noStrike" dirty="0">
                <a:solidFill>
                  <a:schemeClr val="tx1"/>
                </a:solidFill>
                <a:effectLst/>
                <a:latin typeface="Times New Roman" panose="02020603050405020304" pitchFamily="18" charset="0"/>
                <a:cs typeface="Times New Roman" panose="02020603050405020304" pitchFamily="18" charset="0"/>
              </a:rPr>
              <a:t> In other words, it evaluates how many of the predicted labels match the true labels for a given sample.</a:t>
            </a:r>
          </a:p>
          <a:p>
            <a:pPr rtl="0" fontAlgn="base">
              <a:spcBef>
                <a:spcPts val="0"/>
              </a:spcBef>
              <a:spcAft>
                <a:spcPts val="0"/>
              </a:spcAft>
              <a:buFont typeface="Arial" panose="020B0604020202020204" pitchFamily="34" charset="0"/>
              <a:buChar char="•"/>
            </a:pPr>
            <a:r>
              <a:rPr lang="en-US" b="0" i="0" u="none" strike="noStrike" dirty="0">
                <a:solidFill>
                  <a:schemeClr val="tx1"/>
                </a:solidFill>
                <a:effectLst/>
                <a:latin typeface="Times New Roman" panose="02020603050405020304" pitchFamily="18" charset="0"/>
                <a:cs typeface="Times New Roman" panose="02020603050405020304" pitchFamily="18" charset="0"/>
              </a:rPr>
              <a:t> For example, if a sample has three labels and the model predicts two out of three correctly, the Hamming Accuracy for that sample would be 0.67, while the base accuracy would be 0.</a:t>
            </a:r>
            <a:br>
              <a:rPr lang="en-US" b="0" i="0" u="none" strike="noStrike" dirty="0">
                <a:solidFill>
                  <a:schemeClr val="tx1"/>
                </a:solidFill>
                <a:effectLst/>
                <a:latin typeface="Times New Roman" panose="02020603050405020304" pitchFamily="18" charset="0"/>
                <a:cs typeface="Times New Roman" panose="02020603050405020304" pitchFamily="18" charset="0"/>
              </a:rPr>
            </a:br>
            <a:endParaRPr lang="en-US" b="0" i="0" u="none" strike="noStrike" dirty="0">
              <a:solidFill>
                <a:schemeClr val="tx1"/>
              </a:solidFill>
              <a:effectLst/>
              <a:latin typeface="Times New Roman" panose="02020603050405020304" pitchFamily="18" charset="0"/>
              <a:cs typeface="Times New Roman" panose="02020603050405020304" pitchFamily="18" charset="0"/>
            </a:endParaRPr>
          </a:p>
          <a:p>
            <a:pPr rtl="0" fontAlgn="base">
              <a:spcBef>
                <a:spcPts val="0"/>
              </a:spcBef>
              <a:spcAft>
                <a:spcPts val="0"/>
              </a:spcAft>
              <a:buFont typeface="+mj-lt"/>
              <a:buAutoNum type="arabicPeriod" startAt="2"/>
            </a:pPr>
            <a:r>
              <a:rPr lang="en-US" b="1" i="0" u="none" strike="noStrike" dirty="0">
                <a:solidFill>
                  <a:schemeClr val="tx1"/>
                </a:solidFill>
                <a:effectLst/>
                <a:latin typeface="Times New Roman" panose="02020603050405020304" pitchFamily="18" charset="0"/>
                <a:cs typeface="Times New Roman" panose="02020603050405020304" pitchFamily="18" charset="0"/>
              </a:rPr>
              <a:t> ebF1 (Exact Match F1 Score):</a:t>
            </a:r>
          </a:p>
          <a:p>
            <a:pPr rtl="0" fontAlgn="base">
              <a:spcBef>
                <a:spcPts val="0"/>
              </a:spcBef>
              <a:spcAft>
                <a:spcPts val="0"/>
              </a:spcAft>
              <a:buFont typeface="Arial" panose="020B0604020202020204" pitchFamily="34" charset="0"/>
              <a:buChar char="•"/>
            </a:pPr>
            <a:r>
              <a:rPr lang="en-US" b="0" i="0" u="none" strike="noStrike" dirty="0">
                <a:solidFill>
                  <a:schemeClr val="tx1"/>
                </a:solidFill>
                <a:effectLst/>
                <a:latin typeface="Times New Roman" panose="02020603050405020304" pitchFamily="18" charset="0"/>
                <a:cs typeface="Times New Roman" panose="02020603050405020304" pitchFamily="18" charset="0"/>
              </a:rPr>
              <a:t> The Exact Match F1 Score is used in multi-label classification tasks to measure how well the model predicts the exact set of labels for a given sample.</a:t>
            </a:r>
          </a:p>
          <a:p>
            <a:pPr rtl="0" fontAlgn="base">
              <a:spcBef>
                <a:spcPts val="0"/>
              </a:spcBef>
              <a:spcAft>
                <a:spcPts val="0"/>
              </a:spcAft>
              <a:buFont typeface="Arial" panose="020B0604020202020204" pitchFamily="34" charset="0"/>
              <a:buChar char="•"/>
            </a:pPr>
            <a:r>
              <a:rPr lang="en-US" b="0" i="0" u="none" strike="noStrike" dirty="0">
                <a:solidFill>
                  <a:schemeClr val="tx1"/>
                </a:solidFill>
                <a:effectLst/>
                <a:latin typeface="Times New Roman" panose="02020603050405020304" pitchFamily="18" charset="0"/>
                <a:cs typeface="Times New Roman" panose="02020603050405020304" pitchFamily="18" charset="0"/>
              </a:rPr>
              <a:t> It calculates the harmonic mean of precision and recall for each sample.</a:t>
            </a:r>
          </a:p>
          <a:p>
            <a:pPr rtl="0" fontAlgn="base">
              <a:spcBef>
                <a:spcPts val="0"/>
              </a:spcBef>
              <a:spcAft>
                <a:spcPts val="0"/>
              </a:spcAft>
              <a:buFont typeface="Arial" panose="020B0604020202020204" pitchFamily="34" charset="0"/>
              <a:buChar char="•"/>
            </a:pPr>
            <a:r>
              <a:rPr lang="en-US" b="0" i="0" u="none" strike="noStrike" dirty="0">
                <a:solidFill>
                  <a:schemeClr val="tx1"/>
                </a:solidFill>
                <a:effectLst/>
                <a:latin typeface="Times New Roman" panose="02020603050405020304" pitchFamily="18" charset="0"/>
                <a:cs typeface="Times New Roman" panose="02020603050405020304" pitchFamily="18" charset="0"/>
              </a:rPr>
              <a:t> Precision is the ratio of true positives to the sum of true positives and false positives. Recall is the ratio of true positives to the sum of true positives and false negatives.</a:t>
            </a:r>
            <a:br>
              <a:rPr lang="en-US" b="0" i="0" u="none" strike="noStrike" dirty="0">
                <a:solidFill>
                  <a:schemeClr val="tx1"/>
                </a:solidFill>
                <a:effectLst/>
                <a:latin typeface="Times New Roman" panose="02020603050405020304" pitchFamily="18" charset="0"/>
                <a:cs typeface="Times New Roman" panose="02020603050405020304" pitchFamily="18" charset="0"/>
              </a:rPr>
            </a:br>
            <a:endParaRPr lang="en-US" b="0" i="0" u="none" strike="noStrike" dirty="0">
              <a:solidFill>
                <a:schemeClr val="tx1"/>
              </a:solidFill>
              <a:effectLst/>
              <a:latin typeface="Times New Roman" panose="02020603050405020304" pitchFamily="18" charset="0"/>
              <a:cs typeface="Times New Roman" panose="02020603050405020304" pitchFamily="18" charset="0"/>
            </a:endParaRPr>
          </a:p>
          <a:p>
            <a:pPr rtl="0" fontAlgn="base">
              <a:spcBef>
                <a:spcPts val="0"/>
              </a:spcBef>
              <a:spcAft>
                <a:spcPts val="0"/>
              </a:spcAft>
              <a:buFont typeface="+mj-lt"/>
              <a:buAutoNum type="arabicPeriod" startAt="3"/>
            </a:pPr>
            <a:r>
              <a:rPr lang="en-US" b="1" i="0" u="none" strike="noStrike" dirty="0">
                <a:solidFill>
                  <a:schemeClr val="tx1"/>
                </a:solidFill>
                <a:effectLst/>
                <a:latin typeface="Times New Roman" panose="02020603050405020304" pitchFamily="18" charset="0"/>
                <a:cs typeface="Times New Roman" panose="02020603050405020304" pitchFamily="18" charset="0"/>
              </a:rPr>
              <a:t> miF1 (Micro-averaged F1 Score):</a:t>
            </a:r>
          </a:p>
          <a:p>
            <a:pPr rtl="0" fontAlgn="base">
              <a:spcBef>
                <a:spcPts val="0"/>
              </a:spcBef>
              <a:spcAft>
                <a:spcPts val="0"/>
              </a:spcAft>
              <a:buFont typeface="Arial" panose="020B0604020202020204" pitchFamily="34" charset="0"/>
              <a:buChar char="•"/>
            </a:pPr>
            <a:r>
              <a:rPr lang="en-US" b="0" i="0" u="none" strike="noStrike" dirty="0">
                <a:solidFill>
                  <a:schemeClr val="tx1"/>
                </a:solidFill>
                <a:effectLst/>
                <a:latin typeface="Times New Roman" panose="02020603050405020304" pitchFamily="18" charset="0"/>
                <a:cs typeface="Times New Roman" panose="02020603050405020304" pitchFamily="18" charset="0"/>
              </a:rPr>
              <a:t> The Micro-averaged F1 Score is another metric used in multi-label classification tasks. It calculates F1 scores for each label separately and then takes the weighted average based on the number of true positives, false positives, and false negatives.</a:t>
            </a:r>
            <a:br>
              <a:rPr lang="en-US" b="0" i="0" u="none" strike="noStrike" dirty="0">
                <a:solidFill>
                  <a:schemeClr val="tx1"/>
                </a:solidFill>
                <a:effectLst/>
                <a:latin typeface="Times New Roman" panose="02020603050405020304" pitchFamily="18" charset="0"/>
                <a:cs typeface="Times New Roman" panose="02020603050405020304" pitchFamily="18" charset="0"/>
              </a:rPr>
            </a:br>
            <a:endParaRPr lang="en-US" b="0" i="0" u="none" strike="noStrike" dirty="0">
              <a:solidFill>
                <a:schemeClr val="tx1"/>
              </a:solidFill>
              <a:effectLst/>
              <a:latin typeface="Times New Roman" panose="02020603050405020304" pitchFamily="18" charset="0"/>
              <a:cs typeface="Times New Roman" panose="02020603050405020304" pitchFamily="18" charset="0"/>
            </a:endParaRPr>
          </a:p>
          <a:p>
            <a:pPr rtl="0" fontAlgn="base">
              <a:spcBef>
                <a:spcPts val="0"/>
              </a:spcBef>
              <a:spcAft>
                <a:spcPts val="0"/>
              </a:spcAft>
              <a:buFont typeface="+mj-lt"/>
              <a:buAutoNum type="arabicPeriod" startAt="4"/>
            </a:pPr>
            <a:r>
              <a:rPr lang="en-US" b="1" i="0" u="none" strike="noStrike" dirty="0">
                <a:solidFill>
                  <a:schemeClr val="tx1"/>
                </a:solidFill>
                <a:effectLst/>
                <a:latin typeface="Times New Roman" panose="02020603050405020304" pitchFamily="18" charset="0"/>
                <a:cs typeface="Times New Roman" panose="02020603050405020304" pitchFamily="18" charset="0"/>
              </a:rPr>
              <a:t> maF1 (Macro-averaged F1 Score):</a:t>
            </a:r>
          </a:p>
          <a:p>
            <a:pPr rtl="0" fontAlgn="base">
              <a:spcBef>
                <a:spcPts val="0"/>
              </a:spcBef>
              <a:spcAft>
                <a:spcPts val="0"/>
              </a:spcAft>
              <a:buFont typeface="Arial" panose="020B0604020202020204" pitchFamily="34" charset="0"/>
              <a:buChar char="•"/>
            </a:pPr>
            <a:r>
              <a:rPr lang="en-US" b="0" i="0" u="none" strike="noStrike" dirty="0">
                <a:solidFill>
                  <a:schemeClr val="tx1"/>
                </a:solidFill>
                <a:effectLst/>
                <a:latin typeface="Times New Roman" panose="02020603050405020304" pitchFamily="18" charset="0"/>
                <a:cs typeface="Times New Roman" panose="02020603050405020304" pitchFamily="18" charset="0"/>
              </a:rPr>
              <a:t>The Macro-averaged F1 Score is also used in multi-label classification tasks. It calculates the F1 score for each label and then takes the unweighted average.</a:t>
            </a:r>
            <a:br>
              <a:rPr lang="en-US" b="0" i="0" u="none" strike="noStrike" dirty="0">
                <a:solidFill>
                  <a:schemeClr val="tx1"/>
                </a:solidFill>
                <a:effectLst/>
                <a:latin typeface="Times New Roman" panose="02020603050405020304" pitchFamily="18" charset="0"/>
                <a:cs typeface="Times New Roman" panose="02020603050405020304" pitchFamily="18" charset="0"/>
              </a:rPr>
            </a:br>
            <a:endParaRPr lang="en-US" b="0" i="0" u="none" strike="noStrike" dirty="0">
              <a:solidFill>
                <a:schemeClr val="tx1"/>
              </a:solidFill>
              <a:effectLst/>
              <a:latin typeface="Times New Roman" panose="02020603050405020304" pitchFamily="18" charset="0"/>
              <a:cs typeface="Times New Roman" panose="02020603050405020304" pitchFamily="18" charset="0"/>
            </a:endParaRPr>
          </a:p>
          <a:p>
            <a:pPr rtl="0" fontAlgn="base">
              <a:spcBef>
                <a:spcPts val="0"/>
              </a:spcBef>
              <a:spcAft>
                <a:spcPts val="0"/>
              </a:spcAft>
              <a:buFont typeface="+mj-lt"/>
              <a:buAutoNum type="arabicPeriod" startAt="5"/>
            </a:pPr>
            <a:r>
              <a:rPr lang="en-US" b="1" i="0" u="none" strike="noStrike" dirty="0">
                <a:solidFill>
                  <a:schemeClr val="tx1"/>
                </a:solidFill>
                <a:effectLst/>
                <a:latin typeface="Times New Roman" panose="02020603050405020304" pitchFamily="18" charset="0"/>
                <a:cs typeface="Times New Roman" panose="02020603050405020304" pitchFamily="18" charset="0"/>
              </a:rPr>
              <a:t> p_at_1 (Precision at 1):</a:t>
            </a:r>
          </a:p>
          <a:p>
            <a:pPr rtl="0" fontAlgn="base">
              <a:spcBef>
                <a:spcPts val="0"/>
              </a:spcBef>
              <a:spcAft>
                <a:spcPts val="1200"/>
              </a:spcAft>
              <a:buFont typeface="Arial" panose="020B0604020202020204" pitchFamily="34" charset="0"/>
              <a:buChar char="•"/>
            </a:pPr>
            <a:r>
              <a:rPr lang="en-US" b="0" i="0" u="none" strike="noStrike" dirty="0">
                <a:solidFill>
                  <a:schemeClr val="tx1"/>
                </a:solidFill>
                <a:effectLst/>
                <a:latin typeface="Times New Roman" panose="02020603050405020304" pitchFamily="18" charset="0"/>
                <a:cs typeface="Times New Roman" panose="02020603050405020304" pitchFamily="18" charset="0"/>
              </a:rPr>
              <a:t> Precision at 1 is a metric often used in information retrieval tasks, such as recommendation systems. It measures the precision of the top recommendation for each query.</a:t>
            </a:r>
          </a:p>
          <a:p>
            <a:pPr rtl="0">
              <a:spcBef>
                <a:spcPts val="0"/>
              </a:spcBef>
              <a:spcAft>
                <a:spcPts val="1200"/>
              </a:spcAft>
            </a:pPr>
            <a:r>
              <a:rPr lang="en-US" b="0" i="0" u="none" strike="noStrike" dirty="0">
                <a:solidFill>
                  <a:schemeClr val="tx1"/>
                </a:solidFill>
                <a:effectLst/>
                <a:latin typeface="Times New Roman" panose="02020603050405020304" pitchFamily="18" charset="0"/>
                <a:cs typeface="Times New Roman" panose="02020603050405020304" pitchFamily="18" charset="0"/>
              </a:rPr>
              <a:t>These metrics are important for assessing the performance of models, especially in tasks like multi-label classification, where there may be multiple correct answers or preferences for each sample or query.</a:t>
            </a:r>
            <a:endParaRPr lang="en-IN"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527765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9C0CBE-C153-629E-02C7-16E642397A0A}"/>
              </a:ext>
            </a:extLst>
          </p:cNvPr>
          <p:cNvSpPr>
            <a:spLocks noGrp="1"/>
          </p:cNvSpPr>
          <p:nvPr>
            <p:ph type="title"/>
          </p:nvPr>
        </p:nvSpPr>
        <p:spPr>
          <a:xfrm>
            <a:off x="286395" y="219983"/>
            <a:ext cx="11551644" cy="605927"/>
          </a:xfrm>
        </p:spPr>
        <p:txBody>
          <a:bodyPr>
            <a:noAutofit/>
          </a:bodyPr>
          <a:lstStyle/>
          <a:p>
            <a:r>
              <a:rPr lang="en-US" sz="3000" u="sng" dirty="0">
                <a:solidFill>
                  <a:schemeClr val="accent5">
                    <a:lumMod val="50000"/>
                  </a:schemeClr>
                </a:solidFill>
                <a:latin typeface="Algerian"/>
                <a:cs typeface="Times New Roman"/>
              </a:rPr>
              <a:t>References</a:t>
            </a:r>
            <a:endParaRPr lang="en-IN" sz="3000" u="sng" dirty="0">
              <a:solidFill>
                <a:schemeClr val="accent5">
                  <a:lumMod val="50000"/>
                </a:schemeClr>
              </a:solidFill>
              <a:latin typeface="Algerian" panose="04020705040A02060702" pitchFamily="82" charset="0"/>
              <a:cs typeface="Times New Roman" panose="02020603050405020304" pitchFamily="18" charset="0"/>
            </a:endParaRPr>
          </a:p>
        </p:txBody>
      </p:sp>
      <p:sp>
        <p:nvSpPr>
          <p:cNvPr id="4" name="TextBox 3">
            <a:extLst>
              <a:ext uri="{FF2B5EF4-FFF2-40B4-BE49-F238E27FC236}">
                <a16:creationId xmlns:a16="http://schemas.microsoft.com/office/drawing/2014/main" id="{0337CE9C-58D8-8DC7-8B17-ED8EACD85979}"/>
              </a:ext>
            </a:extLst>
          </p:cNvPr>
          <p:cNvSpPr txBox="1"/>
          <p:nvPr/>
        </p:nvSpPr>
        <p:spPr>
          <a:xfrm>
            <a:off x="417871" y="747252"/>
            <a:ext cx="11253019" cy="5262979"/>
          </a:xfrm>
          <a:prstGeom prst="rect">
            <a:avLst/>
          </a:prstGeom>
          <a:noFill/>
        </p:spPr>
        <p:txBody>
          <a:bodyPr wrap="square" lIns="91440" tIns="45720" rIns="91440" bIns="45720" rtlCol="0" anchor="t">
            <a:spAutoFit/>
          </a:bodyPr>
          <a:lstStyle/>
          <a:p>
            <a:pPr marL="457200" indent="-457200">
              <a:buAutoNum type="arabicPeriod"/>
            </a:pPr>
            <a:r>
              <a:rPr lang="en-US" sz="1600" dirty="0">
                <a:latin typeface="Times New Roman"/>
              </a:rPr>
              <a:t>Ullah U, Lee J-S, An C-H, Lee H, Park S-Y, Baek R-H, Choi H-C. A Review of Multi-Modal Learning from the Text-Guided Visual Processing Viewpoint. Sensors. 2022; 22(18):6816.</a:t>
            </a:r>
            <a:endParaRPr lang="en-US" sz="1600" dirty="0">
              <a:latin typeface="Times New Roman" panose="02020603050405020304" pitchFamily="18" charset="0"/>
            </a:endParaRPr>
          </a:p>
          <a:p>
            <a:pPr marL="457200" indent="-457200">
              <a:buAutoNum type="arabicPeriod"/>
            </a:pPr>
            <a:endParaRPr lang="en-US" sz="1600" dirty="0">
              <a:latin typeface="Times New Roman"/>
            </a:endParaRPr>
          </a:p>
          <a:p>
            <a:pPr marL="457200" indent="-457200">
              <a:buAutoNum type="arabicPeriod"/>
            </a:pPr>
            <a:r>
              <a:rPr lang="en-US" sz="1600" dirty="0">
                <a:latin typeface="Times New Roman"/>
              </a:rPr>
              <a:t>Tsung-Yi Lin, Michael Maire, Serge Belongie, Lubomir </a:t>
            </a:r>
            <a:r>
              <a:rPr lang="en-US" sz="1600" dirty="0" err="1">
                <a:latin typeface="Times New Roman"/>
              </a:rPr>
              <a:t>Bourdev</a:t>
            </a:r>
            <a:r>
              <a:rPr lang="en-US" sz="1600" dirty="0">
                <a:latin typeface="Times New Roman"/>
              </a:rPr>
              <a:t>, Ross </a:t>
            </a:r>
            <a:r>
              <a:rPr lang="en-US" sz="1600" dirty="0" err="1">
                <a:latin typeface="Times New Roman"/>
              </a:rPr>
              <a:t>Girshick</a:t>
            </a:r>
            <a:r>
              <a:rPr lang="en-US" sz="1600" dirty="0">
                <a:latin typeface="Times New Roman"/>
              </a:rPr>
              <a:t>, James Hays, Pietro Perona, Deva Ramanan, C. Lawrence </a:t>
            </a:r>
            <a:r>
              <a:rPr lang="en-US" sz="1600" dirty="0" err="1">
                <a:latin typeface="Times New Roman"/>
              </a:rPr>
              <a:t>Zitnick</a:t>
            </a:r>
            <a:r>
              <a:rPr lang="en-US" sz="1600" dirty="0">
                <a:latin typeface="Times New Roman"/>
              </a:rPr>
              <a:t>, Piotr </a:t>
            </a:r>
            <a:r>
              <a:rPr lang="en-US" sz="1600" dirty="0" err="1">
                <a:latin typeface="Times New Roman"/>
              </a:rPr>
              <a:t>Dollár</a:t>
            </a:r>
            <a:r>
              <a:rPr lang="en-US" sz="1600" dirty="0">
                <a:latin typeface="Times New Roman"/>
              </a:rPr>
              <a:t>. Microsoft COCO: Common Objects in Context. 2015.</a:t>
            </a:r>
          </a:p>
          <a:p>
            <a:pPr marL="457200" indent="-457200">
              <a:buAutoNum type="arabicPeriod"/>
            </a:pPr>
            <a:endParaRPr lang="en-US" sz="1600" dirty="0">
              <a:latin typeface="Times New Roman"/>
            </a:endParaRPr>
          </a:p>
          <a:p>
            <a:pPr marL="457200" indent="-457200">
              <a:buAutoNum type="arabicPeriod"/>
            </a:pPr>
            <a:r>
              <a:rPr lang="en-US" sz="1600" dirty="0">
                <a:latin typeface="Times New Roman"/>
              </a:rPr>
              <a:t>Jin, Feng &amp; Sengupta, Arindam &amp; Cao, </a:t>
            </a:r>
            <a:r>
              <a:rPr lang="en-US" sz="1600" err="1">
                <a:latin typeface="Times New Roman"/>
              </a:rPr>
              <a:t>Siyang</a:t>
            </a:r>
            <a:r>
              <a:rPr lang="en-US" sz="1600" dirty="0">
                <a:latin typeface="Times New Roman"/>
              </a:rPr>
              <a:t>. (2020). </a:t>
            </a:r>
            <a:r>
              <a:rPr lang="en-US" sz="1600" err="1">
                <a:latin typeface="Times New Roman"/>
              </a:rPr>
              <a:t>mmFall</a:t>
            </a:r>
            <a:r>
              <a:rPr lang="en-US" sz="1600" dirty="0">
                <a:latin typeface="Times New Roman"/>
              </a:rPr>
              <a:t>: Fall Detection using 4D </a:t>
            </a:r>
            <a:r>
              <a:rPr lang="en-US" sz="1600" err="1">
                <a:latin typeface="Times New Roman"/>
              </a:rPr>
              <a:t>MmWave</a:t>
            </a:r>
            <a:r>
              <a:rPr lang="en-US" sz="1600" dirty="0">
                <a:latin typeface="Times New Roman"/>
              </a:rPr>
              <a:t> Radar and Variational Recurrent Autoencoder. </a:t>
            </a:r>
          </a:p>
          <a:p>
            <a:pPr marL="457200" indent="-457200">
              <a:buAutoNum type="arabicPeriod"/>
            </a:pPr>
            <a:endParaRPr lang="en-US" sz="1600" dirty="0">
              <a:latin typeface="Times New Roman"/>
            </a:endParaRPr>
          </a:p>
          <a:p>
            <a:pPr marL="457200" indent="-457200">
              <a:buAutoNum type="arabicPeriod"/>
            </a:pPr>
            <a:r>
              <a:rPr lang="en-US" sz="1600" dirty="0">
                <a:latin typeface="Times New Roman"/>
              </a:rPr>
              <a:t>Zheng, </a:t>
            </a:r>
            <a:r>
              <a:rPr lang="en-US" sz="1600" err="1">
                <a:latin typeface="Times New Roman"/>
              </a:rPr>
              <a:t>Zhijie</a:t>
            </a:r>
            <a:r>
              <a:rPr lang="en-US" sz="1600" dirty="0">
                <a:latin typeface="Times New Roman"/>
              </a:rPr>
              <a:t>, and Wei Ping. Zhang. "β-VAE: Learning Basic Visual Concepts with a Constrained Variational Framework." In International Conference on Neural Information Processing Systems (</a:t>
            </a:r>
            <a:r>
              <a:rPr lang="en-US" sz="1600" err="1">
                <a:latin typeface="Times New Roman"/>
              </a:rPr>
              <a:t>NeurIPS</a:t>
            </a:r>
            <a:r>
              <a:rPr lang="en-US" sz="1600" dirty="0">
                <a:latin typeface="Times New Roman"/>
              </a:rPr>
              <a:t>), 2019.</a:t>
            </a:r>
          </a:p>
          <a:p>
            <a:pPr marL="457200" indent="-457200">
              <a:buAutoNum type="arabicPeriod"/>
            </a:pPr>
            <a:endParaRPr lang="en-US" sz="1600" dirty="0">
              <a:latin typeface="Times New Roman"/>
            </a:endParaRPr>
          </a:p>
          <a:p>
            <a:pPr marL="457200" indent="-457200">
              <a:buAutoNum type="arabicPeriod"/>
            </a:pPr>
            <a:r>
              <a:rPr lang="en-US" sz="1600" dirty="0">
                <a:latin typeface="Times New Roman"/>
              </a:rPr>
              <a:t>Liu, Y., Zhao, Y., Li, H., Yang, T., &amp; Guan, Y. (2022). Transformer VAE: A Hierarchical Model for Structure-Aware and Interpretable Music Representation Learning. In Proceedings of the 2022 ACM Multimedia Conference (pp. 4839-4848).</a:t>
            </a:r>
          </a:p>
          <a:p>
            <a:pPr marL="457200" indent="-457200">
              <a:buAutoNum type="arabicPeriod"/>
            </a:pPr>
            <a:endParaRPr lang="en-US" sz="1600" dirty="0">
              <a:latin typeface="Times New Roman"/>
            </a:endParaRPr>
          </a:p>
          <a:p>
            <a:pPr marL="457200" indent="-457200">
              <a:buAutoNum type="arabicPeriod"/>
            </a:pPr>
            <a:r>
              <a:rPr lang="en-US" sz="1600" dirty="0">
                <a:latin typeface="Times New Roman"/>
              </a:rPr>
              <a:t>Liu, Y., Zhao, Y., Li, H., Yang, T., &amp; Guan, Y. (2022). Transformer VAE: A Hierarchical Model for Structure-Aware and Interpretable Music Representation Learning. In Proceedings of the 2022 ACM Multimedia Conference (pp. 4839-4848).</a:t>
            </a:r>
          </a:p>
          <a:p>
            <a:pPr marL="457200" indent="-457200">
              <a:buAutoNum type="arabicPeriod"/>
            </a:pPr>
            <a:endParaRPr lang="en-US" sz="1600" dirty="0">
              <a:latin typeface="Times New Roman"/>
            </a:endParaRPr>
          </a:p>
          <a:p>
            <a:pPr marL="457200" indent="-457200">
              <a:buAutoNum type="arabicPeriod"/>
            </a:pPr>
            <a:r>
              <a:rPr lang="en-US" sz="1600" dirty="0">
                <a:latin typeface="Times New Roman"/>
              </a:rPr>
              <a:t>Transformer VAE: A Hierarchical Model for Structure-Aware and Interpretable Music Representation Learning" by Yifan Liu, Yuxuan Zhao, </a:t>
            </a:r>
            <a:r>
              <a:rPr lang="en-US" sz="1600" err="1">
                <a:latin typeface="Times New Roman"/>
              </a:rPr>
              <a:t>Haoyi</a:t>
            </a:r>
            <a:r>
              <a:rPr lang="en-US" sz="1600" dirty="0">
                <a:latin typeface="Times New Roman"/>
              </a:rPr>
              <a:t> Li, Tao Yang, and Yi Guan. The paper was published in the Proceedings of the 2022 ACM Multimedia Conference (pp. 4839-4848).</a:t>
            </a:r>
          </a:p>
        </p:txBody>
      </p:sp>
      <p:sp>
        <p:nvSpPr>
          <p:cNvPr id="7" name="TextBox 6">
            <a:extLst>
              <a:ext uri="{FF2B5EF4-FFF2-40B4-BE49-F238E27FC236}">
                <a16:creationId xmlns:a16="http://schemas.microsoft.com/office/drawing/2014/main" id="{2A0A41EA-7819-2BA8-04F8-ECBF892A68A6}"/>
              </a:ext>
            </a:extLst>
          </p:cNvPr>
          <p:cNvSpPr txBox="1"/>
          <p:nvPr/>
        </p:nvSpPr>
        <p:spPr>
          <a:xfrm>
            <a:off x="3048000" y="3277570"/>
            <a:ext cx="6096000" cy="307777"/>
          </a:xfrm>
          <a:prstGeom prst="rect">
            <a:avLst/>
          </a:prstGeom>
          <a:noFill/>
        </p:spPr>
        <p:txBody>
          <a:bodyPr wrap="square">
            <a:spAutoFit/>
          </a:bodyPr>
          <a:lstStyle/>
          <a:p>
            <a:r>
              <a:rPr lang="en-IN" b="0" dirty="0">
                <a:effectLst/>
              </a:rPr>
              <a:t> </a:t>
            </a:r>
            <a:endParaRPr lang="en-IN" dirty="0"/>
          </a:p>
        </p:txBody>
      </p:sp>
    </p:spTree>
    <p:extLst>
      <p:ext uri="{BB962C8B-B14F-4D97-AF65-F5344CB8AC3E}">
        <p14:creationId xmlns:p14="http://schemas.microsoft.com/office/powerpoint/2010/main" val="30690997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5" name="Title 4">
            <a:extLst>
              <a:ext uri="{FF2B5EF4-FFF2-40B4-BE49-F238E27FC236}">
                <a16:creationId xmlns:a16="http://schemas.microsoft.com/office/drawing/2014/main" id="{57E09CB5-3E22-94D4-3419-2A1B4BF9CCEE}"/>
              </a:ext>
            </a:extLst>
          </p:cNvPr>
          <p:cNvSpPr>
            <a:spLocks noGrp="1"/>
          </p:cNvSpPr>
          <p:nvPr>
            <p:ph type="title"/>
          </p:nvPr>
        </p:nvSpPr>
        <p:spPr/>
        <p:txBody>
          <a:bodyPr/>
          <a:lstStyle/>
          <a:p>
            <a:r>
              <a:rPr lang="en-US"/>
              <a:t>  </a:t>
            </a:r>
          </a:p>
        </p:txBody>
      </p:sp>
      <p:sp>
        <p:nvSpPr>
          <p:cNvPr id="4" name="Rectangle 3">
            <a:extLst>
              <a:ext uri="{FF2B5EF4-FFF2-40B4-BE49-F238E27FC236}">
                <a16:creationId xmlns:a16="http://schemas.microsoft.com/office/drawing/2014/main" id="{69B3BFDA-AB1B-13E9-5927-B255ACBCF277}"/>
              </a:ext>
            </a:extLst>
          </p:cNvPr>
          <p:cNvSpPr/>
          <p:nvPr/>
        </p:nvSpPr>
        <p:spPr>
          <a:xfrm>
            <a:off x="3983885" y="2967335"/>
            <a:ext cx="4224234" cy="923330"/>
          </a:xfrm>
          <a:prstGeom prst="rect">
            <a:avLst/>
          </a:prstGeom>
          <a:noFill/>
        </p:spPr>
        <p:txBody>
          <a:bodyPr wrap="none" lIns="91440" tIns="45720" rIns="91440" bIns="45720">
            <a:spAutoFit/>
          </a:bodyPr>
          <a:lstStyle/>
          <a:p>
            <a:pPr algn="ctr"/>
            <a:r>
              <a:rPr lang="en-US" sz="540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THANK YOU</a:t>
            </a:r>
            <a:endParaRPr lang="en-US" sz="5400" b="0" cap="none" spc="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Tree>
    <p:extLst>
      <p:ext uri="{BB962C8B-B14F-4D97-AF65-F5344CB8AC3E}">
        <p14:creationId xmlns:p14="http://schemas.microsoft.com/office/powerpoint/2010/main" val="42507678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9C0CBE-C153-629E-02C7-16E642397A0A}"/>
              </a:ext>
            </a:extLst>
          </p:cNvPr>
          <p:cNvSpPr>
            <a:spLocks noGrp="1"/>
          </p:cNvSpPr>
          <p:nvPr>
            <p:ph type="title"/>
          </p:nvPr>
        </p:nvSpPr>
        <p:spPr>
          <a:xfrm>
            <a:off x="320178" y="141325"/>
            <a:ext cx="11551644" cy="605927"/>
          </a:xfrm>
        </p:spPr>
        <p:txBody>
          <a:bodyPr>
            <a:noAutofit/>
          </a:bodyPr>
          <a:lstStyle/>
          <a:p>
            <a:r>
              <a:rPr lang="en-US" sz="3000" u="sng" dirty="0">
                <a:solidFill>
                  <a:schemeClr val="accent5">
                    <a:lumMod val="50000"/>
                  </a:schemeClr>
                </a:solidFill>
                <a:latin typeface="Algerian" panose="04020705040A02060702" pitchFamily="82" charset="0"/>
                <a:cs typeface="Times New Roman" panose="02020603050405020304" pitchFamily="18" charset="0"/>
              </a:rPr>
              <a:t>Outline of the presentation</a:t>
            </a:r>
            <a:endParaRPr lang="en-IN" sz="3000" u="sng" dirty="0">
              <a:solidFill>
                <a:schemeClr val="accent5">
                  <a:lumMod val="50000"/>
                </a:schemeClr>
              </a:solidFill>
              <a:latin typeface="Algerian" panose="04020705040A02060702" pitchFamily="82" charset="0"/>
              <a:cs typeface="Times New Roman" panose="02020603050405020304" pitchFamily="18" charset="0"/>
            </a:endParaRPr>
          </a:p>
        </p:txBody>
      </p:sp>
      <p:sp>
        <p:nvSpPr>
          <p:cNvPr id="4" name="TextBox 3">
            <a:extLst>
              <a:ext uri="{FF2B5EF4-FFF2-40B4-BE49-F238E27FC236}">
                <a16:creationId xmlns:a16="http://schemas.microsoft.com/office/drawing/2014/main" id="{0D210FCE-0BE3-903B-4CAF-CD30BB3CDF01}"/>
              </a:ext>
            </a:extLst>
          </p:cNvPr>
          <p:cNvSpPr txBox="1"/>
          <p:nvPr/>
        </p:nvSpPr>
        <p:spPr>
          <a:xfrm>
            <a:off x="417871" y="747252"/>
            <a:ext cx="11253019" cy="5755422"/>
          </a:xfrm>
          <a:prstGeom prst="rect">
            <a:avLst/>
          </a:prstGeom>
          <a:noFill/>
        </p:spPr>
        <p:txBody>
          <a:bodyPr wrap="square" lIns="91440" tIns="45720" rIns="91440" bIns="45720" rtlCol="0" anchor="t">
            <a:spAutoFit/>
          </a:bodyPr>
          <a:lstStyle/>
          <a:p>
            <a:pPr marL="285750" indent="-285750">
              <a:buFont typeface="Wingdings" panose="05000000000000000000" pitchFamily="2" charset="2"/>
              <a:buChar char="Ø"/>
            </a:pPr>
            <a:r>
              <a:rPr lang="en-US" sz="1600" dirty="0">
                <a:latin typeface="Times New Roman"/>
                <a:cs typeface="Times New Roman"/>
              </a:rPr>
              <a:t>Introduction</a:t>
            </a:r>
          </a:p>
          <a:p>
            <a:pPr marL="285750" indent="-285750">
              <a:buFont typeface="Wingdings" panose="05000000000000000000" pitchFamily="2" charset="2"/>
              <a:buChar char="Ø"/>
            </a:pPr>
            <a:endParaRPr lang="en-US" sz="16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sz="1600" dirty="0">
                <a:latin typeface="Times New Roman" panose="02020603050405020304" pitchFamily="18" charset="0"/>
                <a:cs typeface="Times New Roman" panose="02020603050405020304" pitchFamily="18" charset="0"/>
              </a:rPr>
              <a:t>Understanding Multimodal and Multi-Label Data</a:t>
            </a:r>
          </a:p>
          <a:p>
            <a:pPr marL="285750" indent="-285750">
              <a:buFont typeface="Wingdings" panose="05000000000000000000" pitchFamily="2" charset="2"/>
              <a:buChar char="Ø"/>
            </a:pPr>
            <a:endParaRPr lang="en-US" sz="16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sz="1600" dirty="0">
                <a:latin typeface="Times New Roman" panose="02020603050405020304" pitchFamily="18" charset="0"/>
                <a:cs typeface="Times New Roman" panose="02020603050405020304" pitchFamily="18" charset="0"/>
              </a:rPr>
              <a:t>Understanding multi-label multi-class classification</a:t>
            </a:r>
          </a:p>
          <a:p>
            <a:pPr marL="285750" indent="-285750">
              <a:buFont typeface="Wingdings" panose="05000000000000000000" pitchFamily="2" charset="2"/>
              <a:buChar char="Ø"/>
            </a:pPr>
            <a:endParaRPr lang="en-US" sz="16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sz="1600" dirty="0">
                <a:latin typeface="Times New Roman" panose="02020603050405020304" pitchFamily="18" charset="0"/>
                <a:cs typeface="Times New Roman" panose="02020603050405020304" pitchFamily="18" charset="0"/>
              </a:rPr>
              <a:t>Which VAE?</a:t>
            </a:r>
          </a:p>
          <a:p>
            <a:pPr marL="285750" indent="-285750">
              <a:buFont typeface="Wingdings" panose="05000000000000000000" pitchFamily="2" charset="2"/>
              <a:buChar char="Ø"/>
            </a:pPr>
            <a:endParaRPr lang="en-US" sz="16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sz="1600" dirty="0">
                <a:latin typeface="Times New Roman" panose="02020603050405020304" pitchFamily="18" charset="0"/>
                <a:cs typeface="Times New Roman" panose="02020603050405020304" pitchFamily="18" charset="0"/>
              </a:rPr>
              <a:t>Difference between AE and VAE</a:t>
            </a:r>
          </a:p>
          <a:p>
            <a:pPr marL="285750" indent="-285750">
              <a:buFont typeface="Wingdings" panose="05000000000000000000" pitchFamily="2" charset="2"/>
              <a:buChar char="Ø"/>
            </a:pPr>
            <a:endParaRPr lang="en-IN" sz="16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sz="1600" dirty="0">
                <a:latin typeface="Times New Roman" panose="02020603050405020304" pitchFamily="18" charset="0"/>
                <a:cs typeface="Times New Roman" panose="02020603050405020304" pitchFamily="18" charset="0"/>
              </a:rPr>
              <a:t>Over-view of the Auto-Encoding Variational Bayes</a:t>
            </a:r>
          </a:p>
          <a:p>
            <a:pPr marL="285750" indent="-285750">
              <a:buFont typeface="Wingdings" panose="05000000000000000000" pitchFamily="2" charset="2"/>
              <a:buChar char="Ø"/>
            </a:pPr>
            <a:endParaRPr lang="en-IN" sz="16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sz="1600" dirty="0">
                <a:latin typeface="Times New Roman" panose="02020603050405020304" pitchFamily="18" charset="0"/>
                <a:cs typeface="Times New Roman" panose="02020603050405020304" pitchFamily="18" charset="0"/>
              </a:rPr>
              <a:t>Difference between VAE’s and GAN’s</a:t>
            </a:r>
          </a:p>
          <a:p>
            <a:pPr marL="285750" indent="-285750">
              <a:buFont typeface="Wingdings" panose="05000000000000000000" pitchFamily="2" charset="2"/>
              <a:buChar char="Ø"/>
            </a:pPr>
            <a:endParaRPr lang="en-IN" sz="16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IN" sz="1600" dirty="0">
                <a:latin typeface="Times New Roman" panose="02020603050405020304" pitchFamily="18" charset="0"/>
                <a:cs typeface="Times New Roman" panose="02020603050405020304" pitchFamily="18" charset="0"/>
              </a:rPr>
              <a:t>Gaussian Mixture Latent Space</a:t>
            </a:r>
          </a:p>
          <a:p>
            <a:pPr marL="285750" indent="-285750">
              <a:buFont typeface="Wingdings" panose="05000000000000000000" pitchFamily="2" charset="2"/>
              <a:buChar char="Ø"/>
            </a:pPr>
            <a:endParaRPr lang="en-IN" sz="16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sz="1600" dirty="0">
                <a:latin typeface="Times New Roman" panose="02020603050405020304" pitchFamily="18" charset="0"/>
                <a:cs typeface="Times New Roman" panose="02020603050405020304" pitchFamily="18" charset="0"/>
              </a:rPr>
              <a:t>Distance Metrics of Probability Distribution</a:t>
            </a:r>
          </a:p>
          <a:p>
            <a:pPr marL="285750" indent="-285750">
              <a:buFont typeface="Wingdings" panose="05000000000000000000" pitchFamily="2" charset="2"/>
              <a:buChar char="Ø"/>
            </a:pPr>
            <a:endParaRPr lang="en-US" sz="16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sz="1600" dirty="0">
                <a:latin typeface="Times New Roman" panose="02020603050405020304" pitchFamily="18" charset="0"/>
                <a:cs typeface="Times New Roman" panose="02020603050405020304" pitchFamily="18" charset="0"/>
              </a:rPr>
              <a:t>ELBO Method (EVIDENCE lower bound loss method)</a:t>
            </a:r>
          </a:p>
          <a:p>
            <a:pPr marL="285750" indent="-285750">
              <a:buFont typeface="Wingdings" panose="05000000000000000000" pitchFamily="2" charset="2"/>
              <a:buChar char="Ø"/>
            </a:pPr>
            <a:endParaRPr lang="en-US" sz="16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sz="1600" dirty="0">
                <a:latin typeface="Times New Roman" panose="02020603050405020304" pitchFamily="18" charset="0"/>
                <a:cs typeface="Times New Roman" panose="02020603050405020304" pitchFamily="18" charset="0"/>
              </a:rPr>
              <a:t>Performance metrics used</a:t>
            </a:r>
          </a:p>
          <a:p>
            <a:pPr marL="285750" indent="-285750">
              <a:buFont typeface="Wingdings" panose="05000000000000000000" pitchFamily="2" charset="2"/>
              <a:buChar char="Ø"/>
            </a:pPr>
            <a:endParaRPr lang="en-US" sz="16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sz="1600" dirty="0">
                <a:latin typeface="Times New Roman" panose="02020603050405020304" pitchFamily="18" charset="0"/>
                <a:cs typeface="Times New Roman" panose="02020603050405020304" pitchFamily="18" charset="0"/>
              </a:rPr>
              <a:t>References</a:t>
            </a:r>
            <a:endParaRPr lang="en-IN"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930304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9C0CBE-C153-629E-02C7-16E642397A0A}"/>
              </a:ext>
            </a:extLst>
          </p:cNvPr>
          <p:cNvSpPr>
            <a:spLocks noGrp="1"/>
          </p:cNvSpPr>
          <p:nvPr>
            <p:ph type="title"/>
          </p:nvPr>
        </p:nvSpPr>
        <p:spPr>
          <a:xfrm>
            <a:off x="286395" y="219983"/>
            <a:ext cx="11551644" cy="605927"/>
          </a:xfrm>
        </p:spPr>
        <p:txBody>
          <a:bodyPr>
            <a:noAutofit/>
          </a:bodyPr>
          <a:lstStyle/>
          <a:p>
            <a:r>
              <a:rPr lang="en-US" sz="3000" u="sng">
                <a:solidFill>
                  <a:schemeClr val="accent5">
                    <a:lumMod val="50000"/>
                  </a:schemeClr>
                </a:solidFill>
                <a:latin typeface="Algerian"/>
                <a:ea typeface="+mj-lt"/>
                <a:cs typeface="Times New Roman"/>
              </a:rPr>
              <a:t>Introduction</a:t>
            </a:r>
            <a:endParaRPr lang="en-US"/>
          </a:p>
        </p:txBody>
      </p:sp>
      <p:sp>
        <p:nvSpPr>
          <p:cNvPr id="6" name="TextBox 5">
            <a:extLst>
              <a:ext uri="{FF2B5EF4-FFF2-40B4-BE49-F238E27FC236}">
                <a16:creationId xmlns:a16="http://schemas.microsoft.com/office/drawing/2014/main" id="{B4B64EA3-0DA9-AD27-9F8D-3075A0AFAD24}"/>
              </a:ext>
            </a:extLst>
          </p:cNvPr>
          <p:cNvSpPr txBox="1"/>
          <p:nvPr/>
        </p:nvSpPr>
        <p:spPr>
          <a:xfrm>
            <a:off x="353961" y="758675"/>
            <a:ext cx="11551644" cy="6093976"/>
          </a:xfrm>
          <a:prstGeom prst="rect">
            <a:avLst/>
          </a:prstGeom>
          <a:noFill/>
        </p:spPr>
        <p:txBody>
          <a:bodyPr wrap="square" lIns="91440" tIns="45720" rIns="91440" bIns="45720" rtlCol="0" anchor="t">
            <a:spAutoFit/>
          </a:bodyPr>
          <a:lstStyle/>
          <a:p>
            <a:r>
              <a:rPr lang="en-US" sz="1500">
                <a:latin typeface="Times New Roman"/>
              </a:rPr>
              <a:t>The project is aimed at creating a state of the art VAE model for multimodal use cases. Some of the real word applications for the same are given : </a:t>
            </a:r>
          </a:p>
          <a:p>
            <a:endParaRPr lang="en-US" sz="1500">
              <a:latin typeface="Times New Roman"/>
            </a:endParaRPr>
          </a:p>
          <a:p>
            <a:r>
              <a:rPr lang="en-US" sz="1500" b="1">
                <a:latin typeface="Times New Roman"/>
              </a:rPr>
              <a:t>Uses of Multimodal Deep Learning Models:</a:t>
            </a:r>
          </a:p>
          <a:p>
            <a:endParaRPr lang="en-US" sz="1500">
              <a:latin typeface="Times New Roman"/>
            </a:endParaRPr>
          </a:p>
          <a:p>
            <a:r>
              <a:rPr lang="en-US" sz="1500">
                <a:latin typeface="Times New Roman"/>
              </a:rPr>
              <a:t>Multimodal deep learning models refer to models that can process and analyze information from multiple modalities, such as text, images, audio, and video. These models have a wide range of applications across various fields. Here are some of the key uses of multimodal deep learning models</a:t>
            </a:r>
          </a:p>
          <a:p>
            <a:endParaRPr lang="en-US" sz="1500">
              <a:latin typeface="Times New Roman"/>
            </a:endParaRPr>
          </a:p>
          <a:p>
            <a:pPr marL="285750" indent="-285750" algn="just">
              <a:buFont typeface="Wingdings,Sans-Serif"/>
              <a:buChar char="Ø"/>
            </a:pPr>
            <a:r>
              <a:rPr lang="en-US" sz="1500" b="1">
                <a:latin typeface="Times New Roman"/>
              </a:rPr>
              <a:t>Em</a:t>
            </a:r>
            <a:r>
              <a:rPr lang="en-US" sz="1500" b="1">
                <a:solidFill>
                  <a:schemeClr val="tx1"/>
                </a:solidFill>
                <a:latin typeface="Times New Roman"/>
                <a:cs typeface="Times New Roman"/>
              </a:rPr>
              <a:t>otion Recognition:</a:t>
            </a:r>
            <a:r>
              <a:rPr lang="en-US" sz="1500">
                <a:solidFill>
                  <a:schemeClr val="tx1"/>
                </a:solidFill>
                <a:latin typeface="Times New Roman"/>
                <a:cs typeface="Times New Roman"/>
              </a:rPr>
              <a:t> By processing both facial expressions (images) and speech patterns (audio), multimodal models can infer emotions, which is useful in applications like sentiment analysis, customer service, and mental health monitoring.</a:t>
            </a:r>
          </a:p>
          <a:p>
            <a:pPr marL="285750" indent="-285750" algn="just">
              <a:buFont typeface="Wingdings,Sans-Serif"/>
              <a:buChar char="Ø"/>
            </a:pPr>
            <a:r>
              <a:rPr lang="en-US" sz="1500" b="1">
                <a:solidFill>
                  <a:schemeClr val="tx1"/>
                </a:solidFill>
                <a:latin typeface="Times New Roman"/>
                <a:cs typeface="Times New Roman"/>
              </a:rPr>
              <a:t>Healthcare:</a:t>
            </a:r>
            <a:r>
              <a:rPr lang="en-US" sz="1500">
                <a:solidFill>
                  <a:schemeClr val="tx1"/>
                </a:solidFill>
                <a:latin typeface="Times New Roman"/>
                <a:cs typeface="Times New Roman"/>
              </a:rPr>
              <a:t> These models can analyze a combination of medical images, patient records, and text reports for tasks such as disease diagnosis, anomaly detection, and personalized treatment planning.</a:t>
            </a:r>
          </a:p>
          <a:p>
            <a:pPr marL="285750" indent="-285750" algn="just">
              <a:buFont typeface="Wingdings,Sans-Serif"/>
              <a:buChar char="Ø"/>
            </a:pPr>
            <a:r>
              <a:rPr lang="en-US" sz="1500" b="1">
                <a:solidFill>
                  <a:schemeClr val="tx1"/>
                </a:solidFill>
                <a:latin typeface="Times New Roman"/>
                <a:cs typeface="Times New Roman"/>
              </a:rPr>
              <a:t>Autonomous Vehicles:</a:t>
            </a:r>
            <a:r>
              <a:rPr lang="en-US" sz="1500">
                <a:solidFill>
                  <a:schemeClr val="tx1"/>
                </a:solidFill>
                <a:latin typeface="Times New Roman"/>
                <a:cs typeface="Times New Roman"/>
              </a:rPr>
              <a:t> Multimodal models can process data from various sensors like cameras, LiDAR, and GPS to help autonomous vehicles understand their environment and make decisions.</a:t>
            </a:r>
          </a:p>
          <a:p>
            <a:endParaRPr lang="en-US" sz="1500">
              <a:latin typeface="Times New Roman"/>
            </a:endParaRPr>
          </a:p>
          <a:p>
            <a:r>
              <a:rPr lang="en-US" sz="1500" b="1">
                <a:latin typeface="Times New Roman"/>
              </a:rPr>
              <a:t>VAEs and their usage:</a:t>
            </a:r>
          </a:p>
          <a:p>
            <a:endParaRPr lang="en-US" sz="1500">
              <a:latin typeface="Times New Roman"/>
            </a:endParaRPr>
          </a:p>
          <a:p>
            <a:r>
              <a:rPr lang="en-US" sz="1500">
                <a:latin typeface="Times New Roman"/>
              </a:rPr>
              <a:t>Variational Autoencoders (VAEs) are a type of generative model that combine ideas from both autoencoders and variational inference. They have a wide range of applications in various fields. Here are some of the key usages of VAEs:</a:t>
            </a:r>
            <a:br>
              <a:rPr lang="en-US" sz="1500">
                <a:latin typeface="Times New Roman"/>
              </a:rPr>
            </a:br>
            <a:endParaRPr lang="en-US" sz="1500">
              <a:latin typeface="Times New Roman"/>
            </a:endParaRPr>
          </a:p>
          <a:p>
            <a:pPr marL="285750" indent="-285750" algn="just">
              <a:buFont typeface="Wingdings,Sans-Serif"/>
              <a:buChar char="Ø"/>
            </a:pPr>
            <a:r>
              <a:rPr lang="en-US" sz="1500" b="1">
                <a:latin typeface="Times New Roman"/>
              </a:rPr>
              <a:t>Imag</a:t>
            </a:r>
            <a:r>
              <a:rPr lang="en-US" sz="1500" b="1">
                <a:solidFill>
                  <a:schemeClr val="tx1"/>
                </a:solidFill>
                <a:latin typeface="Times New Roman"/>
                <a:cs typeface="Times New Roman"/>
              </a:rPr>
              <a:t>e Generation:</a:t>
            </a:r>
            <a:r>
              <a:rPr lang="en-US" sz="1500">
                <a:solidFill>
                  <a:schemeClr val="tx1"/>
                </a:solidFill>
                <a:latin typeface="Times New Roman"/>
                <a:cs typeface="Times New Roman"/>
              </a:rPr>
              <a:t> VAEs can generate realistic images from random noise by learning a probabilistic mapping from a latent space to the data space. This is widely used in generative art, image synthesis, and data augmentation.</a:t>
            </a:r>
          </a:p>
          <a:p>
            <a:pPr marL="285750" indent="-285750" algn="just">
              <a:buFont typeface="Wingdings,Sans-Serif"/>
              <a:buChar char="Ø"/>
            </a:pPr>
            <a:r>
              <a:rPr lang="en-US" sz="1500" b="1">
                <a:solidFill>
                  <a:schemeClr val="tx1"/>
                </a:solidFill>
                <a:latin typeface="Times New Roman"/>
                <a:cs typeface="Times New Roman"/>
              </a:rPr>
              <a:t>Data Denoising:</a:t>
            </a:r>
            <a:r>
              <a:rPr lang="en-US" sz="1500">
                <a:solidFill>
                  <a:schemeClr val="tx1"/>
                </a:solidFill>
                <a:latin typeface="Times New Roman"/>
                <a:cs typeface="Times New Roman"/>
              </a:rPr>
              <a:t> VAEs can be used to denoise noisy or corrupted data by training the model to learn the underlying structure of the data while ignoring the noise.</a:t>
            </a:r>
          </a:p>
          <a:p>
            <a:pPr marL="285750" indent="-285750" algn="just">
              <a:buFont typeface="Wingdings,Sans-Serif"/>
              <a:buChar char="Ø"/>
            </a:pPr>
            <a:r>
              <a:rPr lang="en-US" sz="1500" b="1">
                <a:solidFill>
                  <a:schemeClr val="tx1"/>
                </a:solidFill>
                <a:latin typeface="Times New Roman"/>
                <a:cs typeface="Times New Roman"/>
              </a:rPr>
              <a:t>Anomaly Detection:</a:t>
            </a:r>
            <a:r>
              <a:rPr lang="en-US" sz="1500">
                <a:solidFill>
                  <a:schemeClr val="tx1"/>
                </a:solidFill>
                <a:latin typeface="Times New Roman"/>
                <a:cs typeface="Times New Roman"/>
              </a:rPr>
              <a:t> VAEs can be used to identify anomalous data points by training the model on normal data and then using it to detect deviations fro</a:t>
            </a:r>
            <a:r>
              <a:rPr lang="en-US" sz="1500">
                <a:latin typeface="Times New Roman"/>
              </a:rPr>
              <a:t>m this learned distribution.</a:t>
            </a:r>
            <a:endParaRPr lang="en-US" sz="1500">
              <a:solidFill>
                <a:schemeClr val="tx1"/>
              </a:solidFill>
              <a:latin typeface="Times New Roman"/>
              <a:cs typeface="Times New Roman" panose="02020603050405020304" pitchFamily="18" charset="0"/>
            </a:endParaRPr>
          </a:p>
        </p:txBody>
      </p:sp>
    </p:spTree>
    <p:extLst>
      <p:ext uri="{BB962C8B-B14F-4D97-AF65-F5344CB8AC3E}">
        <p14:creationId xmlns:p14="http://schemas.microsoft.com/office/powerpoint/2010/main" val="41661572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9C0CBE-C153-629E-02C7-16E642397A0A}"/>
              </a:ext>
            </a:extLst>
          </p:cNvPr>
          <p:cNvSpPr>
            <a:spLocks noGrp="1"/>
          </p:cNvSpPr>
          <p:nvPr>
            <p:ph type="title"/>
          </p:nvPr>
        </p:nvSpPr>
        <p:spPr>
          <a:xfrm>
            <a:off x="286395" y="219983"/>
            <a:ext cx="11551644" cy="605927"/>
          </a:xfrm>
        </p:spPr>
        <p:txBody>
          <a:bodyPr>
            <a:noAutofit/>
          </a:bodyPr>
          <a:lstStyle/>
          <a:p>
            <a:r>
              <a:rPr lang="en-US" sz="3000" u="sng" dirty="0">
                <a:solidFill>
                  <a:schemeClr val="accent5">
                    <a:lumMod val="50000"/>
                  </a:schemeClr>
                </a:solidFill>
                <a:latin typeface="Algerian"/>
                <a:ea typeface="+mj-lt"/>
                <a:cs typeface="Times New Roman"/>
              </a:rPr>
              <a:t>Understanding Multimodal and Multi-Label </a:t>
            </a:r>
            <a:r>
              <a:rPr lang="en-US" sz="3000" u="sng" dirty="0">
                <a:solidFill>
                  <a:srgbClr val="683319"/>
                </a:solidFill>
                <a:latin typeface="Algerian"/>
              </a:rPr>
              <a:t>Data</a:t>
            </a:r>
            <a:endParaRPr lang="en-US" dirty="0"/>
          </a:p>
        </p:txBody>
      </p:sp>
      <p:sp>
        <p:nvSpPr>
          <p:cNvPr id="6" name="TextBox 5">
            <a:extLst>
              <a:ext uri="{FF2B5EF4-FFF2-40B4-BE49-F238E27FC236}">
                <a16:creationId xmlns:a16="http://schemas.microsoft.com/office/drawing/2014/main" id="{B4B64EA3-0DA9-AD27-9F8D-3075A0AFAD24}"/>
              </a:ext>
            </a:extLst>
          </p:cNvPr>
          <p:cNvSpPr txBox="1"/>
          <p:nvPr/>
        </p:nvSpPr>
        <p:spPr>
          <a:xfrm>
            <a:off x="353961" y="758675"/>
            <a:ext cx="11551644" cy="2585323"/>
          </a:xfrm>
          <a:prstGeom prst="rect">
            <a:avLst/>
          </a:prstGeom>
          <a:noFill/>
        </p:spPr>
        <p:txBody>
          <a:bodyPr wrap="square" lIns="91440" tIns="45720" rIns="91440" bIns="45720" rtlCol="0" anchor="t">
            <a:spAutoFit/>
          </a:bodyPr>
          <a:lstStyle/>
          <a:p>
            <a:pPr algn="just"/>
            <a:r>
              <a:rPr lang="en-US" sz="1800" b="1">
                <a:solidFill>
                  <a:schemeClr val="tx1"/>
                </a:solidFill>
                <a:latin typeface="Times New Roman" panose="02020603050405020304" pitchFamily="18" charset="0"/>
                <a:cs typeface="Times New Roman" panose="02020603050405020304" pitchFamily="18" charset="0"/>
              </a:rPr>
              <a:t>Multimodal Data:</a:t>
            </a:r>
            <a:r>
              <a:rPr lang="en-US" sz="1800">
                <a:solidFill>
                  <a:schemeClr val="tx1"/>
                </a:solidFill>
                <a:latin typeface="Times New Roman" panose="02020603050405020304" pitchFamily="18" charset="0"/>
                <a:cs typeface="Times New Roman" panose="02020603050405020304" pitchFamily="18" charset="0"/>
              </a:rPr>
              <a:t>.</a:t>
            </a:r>
            <a:endParaRPr lang="en-US">
              <a:solidFill>
                <a:schemeClr val="tx1"/>
              </a:solidFill>
              <a:latin typeface="Times New Roman" panose="02020603050405020304" pitchFamily="18" charset="0"/>
              <a:cs typeface="Times New Roman" panose="02020603050405020304" pitchFamily="18" charset="0"/>
            </a:endParaRPr>
          </a:p>
          <a:p>
            <a:pPr marL="285750" indent="-285750" algn="just">
              <a:buFont typeface="Wingdings,Sans-Serif"/>
              <a:buChar char="Ø"/>
            </a:pPr>
            <a:r>
              <a:rPr lang="en-US" sz="1800">
                <a:solidFill>
                  <a:schemeClr val="tx1"/>
                </a:solidFill>
                <a:latin typeface="Times New Roman" panose="02020603050405020304" pitchFamily="18" charset="0"/>
                <a:cs typeface="Times New Roman" panose="02020603050405020304" pitchFamily="18" charset="0"/>
              </a:rPr>
              <a:t>Refers to data that encompasses multiple types or modes, such as text, images, audio, etc.</a:t>
            </a:r>
          </a:p>
          <a:p>
            <a:pPr marL="285750" indent="-285750" algn="just">
              <a:buFont typeface="Wingdings,Sans-Serif"/>
              <a:buChar char="Ø"/>
            </a:pPr>
            <a:r>
              <a:rPr lang="en-US" sz="1800">
                <a:solidFill>
                  <a:schemeClr val="tx1"/>
                </a:solidFill>
                <a:latin typeface="Times New Roman" panose="02020603050405020304" pitchFamily="18" charset="0"/>
                <a:cs typeface="Times New Roman" panose="02020603050405020304" pitchFamily="18" charset="0"/>
              </a:rPr>
              <a:t>Examples include captioned images, videos with transcripts, and sensor data with annotations.</a:t>
            </a:r>
          </a:p>
          <a:p>
            <a:pPr marL="285750" indent="-285750" algn="just">
              <a:buFont typeface="Wingdings,Sans-Serif"/>
              <a:buChar char="Ø"/>
            </a:pPr>
            <a:endParaRPr lang="en-US" sz="1800">
              <a:solidFill>
                <a:schemeClr val="tx1"/>
              </a:solidFill>
              <a:latin typeface="Times New Roman" panose="02020603050405020304" pitchFamily="18" charset="0"/>
              <a:cs typeface="Times New Roman" panose="02020603050405020304" pitchFamily="18" charset="0"/>
            </a:endParaRPr>
          </a:p>
          <a:p>
            <a:pPr algn="just"/>
            <a:r>
              <a:rPr lang="en-US" sz="1800" b="1">
                <a:solidFill>
                  <a:schemeClr val="tx1"/>
                </a:solidFill>
                <a:latin typeface="Times New Roman" panose="02020603050405020304" pitchFamily="18" charset="0"/>
                <a:cs typeface="Times New Roman" panose="02020603050405020304" pitchFamily="18" charset="0"/>
              </a:rPr>
              <a:t>Real-World Applications:</a:t>
            </a:r>
            <a:r>
              <a:rPr lang="en-US" sz="1800">
                <a:solidFill>
                  <a:schemeClr val="tx1"/>
                </a:solidFill>
                <a:latin typeface="Times New Roman" panose="02020603050405020304" pitchFamily="18" charset="0"/>
                <a:cs typeface="Times New Roman" panose="02020603050405020304" pitchFamily="18" charset="0"/>
              </a:rPr>
              <a:t> Image Captioning (Text + Image), Medical Diagnosis (Image + File Records), Sentiment Analysis (Speech + Text), etc..</a:t>
            </a:r>
            <a:endParaRPr lang="en-US">
              <a:solidFill>
                <a:schemeClr val="tx1"/>
              </a:solidFill>
              <a:latin typeface="Times New Roman" panose="02020603050405020304" pitchFamily="18" charset="0"/>
              <a:cs typeface="Times New Roman" panose="02020603050405020304" pitchFamily="18" charset="0"/>
            </a:endParaRPr>
          </a:p>
          <a:p>
            <a:pPr marL="285750" indent="-285750" algn="just">
              <a:buFont typeface="Wingdings,Sans-Serif"/>
              <a:buChar char="Ø"/>
            </a:pPr>
            <a:endParaRPr lang="en-US" sz="1800">
              <a:solidFill>
                <a:schemeClr val="tx1"/>
              </a:solidFill>
              <a:latin typeface="Times New Roman" panose="02020603050405020304" pitchFamily="18" charset="0"/>
              <a:cs typeface="Times New Roman" panose="02020603050405020304" pitchFamily="18" charset="0"/>
            </a:endParaRPr>
          </a:p>
          <a:p>
            <a:pPr algn="just"/>
            <a:endParaRPr lang="en-US" sz="1800">
              <a:solidFill>
                <a:schemeClr val="tx1"/>
              </a:solidFill>
              <a:latin typeface="Times New Roman" panose="02020603050405020304" pitchFamily="18" charset="0"/>
              <a:cs typeface="Times New Roman" panose="02020603050405020304" pitchFamily="18" charset="0"/>
            </a:endParaRPr>
          </a:p>
          <a:p>
            <a:pPr algn="just"/>
            <a:endParaRPr lang="en-US" sz="1800">
              <a:solidFill>
                <a:schemeClr val="tx1"/>
              </a:solidFill>
              <a:latin typeface="Times New Roman" panose="02020603050405020304" pitchFamily="18" charset="0"/>
              <a:cs typeface="Times New Roman" panose="02020603050405020304" pitchFamily="18" charset="0"/>
            </a:endParaRPr>
          </a:p>
        </p:txBody>
      </p:sp>
      <p:pic>
        <p:nvPicPr>
          <p:cNvPr id="3" name="Picture 2" descr="Ullah U, Lee J-S, An C-H, Lee H, Park S-Y, Baek R-H, Choi H-C. A Review of Multi-Modal Learning from the Text-Guided Visual Processing Viewpoint. Sensors. 2022; 22(18):6816. https://doi.org/10.3390/s22186816">
            <a:extLst>
              <a:ext uri="{FF2B5EF4-FFF2-40B4-BE49-F238E27FC236}">
                <a16:creationId xmlns:a16="http://schemas.microsoft.com/office/drawing/2014/main" id="{7A53B4EE-6F9E-A1A6-AD6E-7EB32C36ADF7}"/>
              </a:ext>
            </a:extLst>
          </p:cNvPr>
          <p:cNvPicPr>
            <a:picLocks noChangeAspect="1"/>
          </p:cNvPicPr>
          <p:nvPr/>
        </p:nvPicPr>
        <p:blipFill>
          <a:blip r:embed="rId2"/>
          <a:stretch>
            <a:fillRect/>
          </a:stretch>
        </p:blipFill>
        <p:spPr>
          <a:xfrm>
            <a:off x="354106" y="2549875"/>
            <a:ext cx="11551023" cy="4167514"/>
          </a:xfrm>
          <a:prstGeom prst="rect">
            <a:avLst/>
          </a:prstGeom>
        </p:spPr>
      </p:pic>
      <p:sp>
        <p:nvSpPr>
          <p:cNvPr id="4" name="TextBox 3">
            <a:extLst>
              <a:ext uri="{FF2B5EF4-FFF2-40B4-BE49-F238E27FC236}">
                <a16:creationId xmlns:a16="http://schemas.microsoft.com/office/drawing/2014/main" id="{0EE1318A-2A90-5B35-1BFE-1267486B0955}"/>
              </a:ext>
            </a:extLst>
          </p:cNvPr>
          <p:cNvSpPr txBox="1"/>
          <p:nvPr/>
        </p:nvSpPr>
        <p:spPr>
          <a:xfrm>
            <a:off x="0" y="2703511"/>
            <a:ext cx="8717405" cy="338554"/>
          </a:xfrm>
          <a:prstGeom prst="rect">
            <a:avLst/>
          </a:prstGeom>
          <a:noFill/>
        </p:spPr>
        <p:txBody>
          <a:bodyPr wrap="square" rtlCol="0">
            <a:spAutoFit/>
          </a:bodyPr>
          <a:lstStyle/>
          <a:p>
            <a:pPr algn="ctr"/>
            <a:r>
              <a:rPr lang="en-IN" sz="1600" b="1" dirty="0">
                <a:latin typeface="Times New Roman" panose="02020603050405020304" pitchFamily="18" charset="0"/>
                <a:cs typeface="Times New Roman" panose="02020603050405020304" pitchFamily="18" charset="0"/>
              </a:rPr>
              <a:t>Fig 1: Multi-modal Learning[]</a:t>
            </a:r>
          </a:p>
        </p:txBody>
      </p:sp>
    </p:spTree>
    <p:extLst>
      <p:ext uri="{BB962C8B-B14F-4D97-AF65-F5344CB8AC3E}">
        <p14:creationId xmlns:p14="http://schemas.microsoft.com/office/powerpoint/2010/main" val="36990527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9C0CBE-C153-629E-02C7-16E642397A0A}"/>
              </a:ext>
            </a:extLst>
          </p:cNvPr>
          <p:cNvSpPr>
            <a:spLocks noGrp="1"/>
          </p:cNvSpPr>
          <p:nvPr>
            <p:ph type="title"/>
          </p:nvPr>
        </p:nvSpPr>
        <p:spPr>
          <a:xfrm>
            <a:off x="286395" y="219983"/>
            <a:ext cx="11551644" cy="605927"/>
          </a:xfrm>
        </p:spPr>
        <p:txBody>
          <a:bodyPr>
            <a:noAutofit/>
          </a:bodyPr>
          <a:lstStyle/>
          <a:p>
            <a:r>
              <a:rPr lang="en-US" sz="3000" u="sng" dirty="0">
                <a:solidFill>
                  <a:schemeClr val="accent5">
                    <a:lumMod val="50000"/>
                  </a:schemeClr>
                </a:solidFill>
                <a:latin typeface="Algerian"/>
                <a:ea typeface="+mj-lt"/>
                <a:cs typeface="Times New Roman"/>
              </a:rPr>
              <a:t>Understanding multi-label multi-class </a:t>
            </a:r>
            <a:r>
              <a:rPr lang="en-US" sz="3000" u="sng" dirty="0" err="1">
                <a:solidFill>
                  <a:schemeClr val="accent5">
                    <a:lumMod val="50000"/>
                  </a:schemeClr>
                </a:solidFill>
                <a:latin typeface="Algerian"/>
                <a:ea typeface="+mj-lt"/>
                <a:cs typeface="Times New Roman"/>
              </a:rPr>
              <a:t>classifiaction</a:t>
            </a:r>
            <a:endParaRPr lang="en-US" dirty="0"/>
          </a:p>
        </p:txBody>
      </p:sp>
      <p:sp>
        <p:nvSpPr>
          <p:cNvPr id="6" name="TextBox 5">
            <a:extLst>
              <a:ext uri="{FF2B5EF4-FFF2-40B4-BE49-F238E27FC236}">
                <a16:creationId xmlns:a16="http://schemas.microsoft.com/office/drawing/2014/main" id="{B4B64EA3-0DA9-AD27-9F8D-3075A0AFAD24}"/>
              </a:ext>
            </a:extLst>
          </p:cNvPr>
          <p:cNvSpPr txBox="1"/>
          <p:nvPr/>
        </p:nvSpPr>
        <p:spPr>
          <a:xfrm>
            <a:off x="353961" y="758675"/>
            <a:ext cx="11551644" cy="1477328"/>
          </a:xfrm>
          <a:prstGeom prst="rect">
            <a:avLst/>
          </a:prstGeom>
          <a:noFill/>
        </p:spPr>
        <p:txBody>
          <a:bodyPr wrap="square" lIns="91440" tIns="45720" rIns="91440" bIns="45720" rtlCol="0" anchor="t">
            <a:spAutoFit/>
          </a:bodyPr>
          <a:lstStyle/>
          <a:p>
            <a:pPr algn="just"/>
            <a:r>
              <a:rPr lang="en-US" sz="1800" b="1">
                <a:solidFill>
                  <a:schemeClr val="tx1"/>
                </a:solidFill>
                <a:latin typeface="Times New Roman" panose="02020603050405020304" pitchFamily="18" charset="0"/>
                <a:cs typeface="Times New Roman" panose="02020603050405020304" pitchFamily="18" charset="0"/>
              </a:rPr>
              <a:t>Multi-Label Classification:</a:t>
            </a:r>
            <a:endParaRPr lang="en-US" b="1">
              <a:solidFill>
                <a:schemeClr val="tx1"/>
              </a:solidFill>
              <a:latin typeface="Times New Roman" panose="02020603050405020304" pitchFamily="18" charset="0"/>
              <a:cs typeface="Times New Roman" panose="02020603050405020304" pitchFamily="18" charset="0"/>
            </a:endParaRPr>
          </a:p>
          <a:p>
            <a:pPr marL="285750" indent="-285750" algn="just">
              <a:buFont typeface="Wingdings,Sans-Serif"/>
              <a:buChar char="Ø"/>
            </a:pPr>
            <a:r>
              <a:rPr lang="en-US" sz="1800">
                <a:solidFill>
                  <a:schemeClr val="tx1"/>
                </a:solidFill>
                <a:latin typeface="Times New Roman" panose="02020603050405020304" pitchFamily="18" charset="0"/>
                <a:cs typeface="Times New Roman" panose="02020603050405020304" pitchFamily="18" charset="0"/>
              </a:rPr>
              <a:t>Involves assigning multiple labels or categories to a single instance.</a:t>
            </a:r>
          </a:p>
          <a:p>
            <a:pPr marL="285750" indent="-285750" algn="just">
              <a:buFont typeface="Wingdings,Sans-Serif"/>
              <a:buChar char="Ø"/>
            </a:pPr>
            <a:r>
              <a:rPr lang="en-US" sz="1800">
                <a:solidFill>
                  <a:schemeClr val="tx1"/>
                </a:solidFill>
                <a:latin typeface="Times New Roman" panose="02020603050405020304" pitchFamily="18" charset="0"/>
                <a:cs typeface="Times New Roman" panose="02020603050405020304" pitchFamily="18" charset="0"/>
              </a:rPr>
              <a:t>Applicable in scenarios where an instance may belong to multiple classes simultaneously.</a:t>
            </a:r>
            <a:endParaRPr lang="en-US">
              <a:solidFill>
                <a:schemeClr val="tx1"/>
              </a:solidFill>
              <a:latin typeface="Times New Roman" panose="02020603050405020304" pitchFamily="18" charset="0"/>
              <a:cs typeface="Times New Roman" panose="02020603050405020304" pitchFamily="18" charset="0"/>
            </a:endParaRPr>
          </a:p>
          <a:p>
            <a:pPr marL="285750" indent="-285750" algn="just">
              <a:buFont typeface="Wingdings,Sans-Serif"/>
              <a:buChar char="Ø"/>
            </a:pPr>
            <a:endParaRPr lang="en-US" sz="1800">
              <a:solidFill>
                <a:schemeClr val="tx1"/>
              </a:solidFill>
              <a:latin typeface="Times New Roman" panose="02020603050405020304" pitchFamily="18" charset="0"/>
              <a:cs typeface="Times New Roman" panose="02020603050405020304" pitchFamily="18" charset="0"/>
            </a:endParaRPr>
          </a:p>
          <a:p>
            <a:pPr algn="just"/>
            <a:r>
              <a:rPr lang="en-US" sz="1800" b="1">
                <a:solidFill>
                  <a:schemeClr val="tx1"/>
                </a:solidFill>
                <a:latin typeface="Times New Roman" panose="02020603050405020304" pitchFamily="18" charset="0"/>
                <a:cs typeface="Times New Roman" panose="02020603050405020304" pitchFamily="18" charset="0"/>
              </a:rPr>
              <a:t>Real-World Applications: </a:t>
            </a:r>
            <a:r>
              <a:rPr lang="en-US" sz="1800">
                <a:solidFill>
                  <a:schemeClr val="tx1"/>
                </a:solidFill>
                <a:latin typeface="Times New Roman" panose="02020603050405020304" pitchFamily="18" charset="0"/>
                <a:cs typeface="Times New Roman" panose="02020603050405020304" pitchFamily="18" charset="0"/>
              </a:rPr>
              <a:t>Document Categorization, Image Tagging, Medical Treatment Planning</a:t>
            </a:r>
          </a:p>
        </p:txBody>
      </p:sp>
      <p:pic>
        <p:nvPicPr>
          <p:cNvPr id="7" name="Picture 6" descr="A dog sitting next to a plant&#10;&#10;Description automatically generated">
            <a:extLst>
              <a:ext uri="{FF2B5EF4-FFF2-40B4-BE49-F238E27FC236}">
                <a16:creationId xmlns:a16="http://schemas.microsoft.com/office/drawing/2014/main" id="{0558AC05-96CA-F07F-074E-FD0BD9FB5DDF}"/>
              </a:ext>
            </a:extLst>
          </p:cNvPr>
          <p:cNvPicPr>
            <a:picLocks noChangeAspect="1"/>
          </p:cNvPicPr>
          <p:nvPr/>
        </p:nvPicPr>
        <p:blipFill>
          <a:blip r:embed="rId2"/>
          <a:stretch>
            <a:fillRect/>
          </a:stretch>
        </p:blipFill>
        <p:spPr>
          <a:xfrm>
            <a:off x="6603416" y="2392601"/>
            <a:ext cx="3767977" cy="3988354"/>
          </a:xfrm>
          <a:prstGeom prst="rect">
            <a:avLst/>
          </a:prstGeom>
        </p:spPr>
      </p:pic>
      <p:pic>
        <p:nvPicPr>
          <p:cNvPr id="8" name="Picture 7" descr="A diagram of different types of labels&#10;&#10;Description automatically generated">
            <a:extLst>
              <a:ext uri="{FF2B5EF4-FFF2-40B4-BE49-F238E27FC236}">
                <a16:creationId xmlns:a16="http://schemas.microsoft.com/office/drawing/2014/main" id="{B3314BBD-41E5-6D93-2CC8-06612318FA28}"/>
              </a:ext>
            </a:extLst>
          </p:cNvPr>
          <p:cNvPicPr>
            <a:picLocks noChangeAspect="1"/>
          </p:cNvPicPr>
          <p:nvPr/>
        </p:nvPicPr>
        <p:blipFill>
          <a:blip r:embed="rId3"/>
          <a:stretch>
            <a:fillRect/>
          </a:stretch>
        </p:blipFill>
        <p:spPr>
          <a:xfrm>
            <a:off x="1653988" y="2408414"/>
            <a:ext cx="4031876" cy="3972541"/>
          </a:xfrm>
          <a:prstGeom prst="rect">
            <a:avLst/>
          </a:prstGeom>
        </p:spPr>
      </p:pic>
      <p:sp>
        <p:nvSpPr>
          <p:cNvPr id="3" name="TextBox 2">
            <a:extLst>
              <a:ext uri="{FF2B5EF4-FFF2-40B4-BE49-F238E27FC236}">
                <a16:creationId xmlns:a16="http://schemas.microsoft.com/office/drawing/2014/main" id="{7A7DDB7B-E4E1-2DD1-BD7A-62B47D3225AB}"/>
              </a:ext>
            </a:extLst>
          </p:cNvPr>
          <p:cNvSpPr txBox="1"/>
          <p:nvPr/>
        </p:nvSpPr>
        <p:spPr>
          <a:xfrm>
            <a:off x="1653988" y="6420104"/>
            <a:ext cx="8717405" cy="338554"/>
          </a:xfrm>
          <a:prstGeom prst="rect">
            <a:avLst/>
          </a:prstGeom>
          <a:noFill/>
        </p:spPr>
        <p:txBody>
          <a:bodyPr wrap="square" lIns="91440" tIns="45720" rIns="91440" bIns="45720" rtlCol="0" anchor="t">
            <a:spAutoFit/>
          </a:bodyPr>
          <a:lstStyle/>
          <a:p>
            <a:pPr algn="ctr"/>
            <a:r>
              <a:rPr lang="en-IN" sz="1600" b="1" dirty="0">
                <a:latin typeface="Times New Roman"/>
                <a:cs typeface="Times New Roman"/>
              </a:rPr>
              <a:t>Fig 2: Multi Label and Multi-class and Multi-Label classification[2]</a:t>
            </a:r>
            <a:endParaRPr lang="en-IN" sz="16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592325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9C0CBE-C153-629E-02C7-16E642397A0A}"/>
              </a:ext>
            </a:extLst>
          </p:cNvPr>
          <p:cNvSpPr>
            <a:spLocks noGrp="1"/>
          </p:cNvSpPr>
          <p:nvPr>
            <p:ph type="title"/>
          </p:nvPr>
        </p:nvSpPr>
        <p:spPr>
          <a:xfrm>
            <a:off x="286395" y="219983"/>
            <a:ext cx="11551644" cy="605927"/>
          </a:xfrm>
        </p:spPr>
        <p:txBody>
          <a:bodyPr>
            <a:noAutofit/>
          </a:bodyPr>
          <a:lstStyle/>
          <a:p>
            <a:r>
              <a:rPr lang="en-US" sz="3000" u="sng">
                <a:solidFill>
                  <a:schemeClr val="accent5">
                    <a:lumMod val="50000"/>
                  </a:schemeClr>
                </a:solidFill>
                <a:latin typeface="Algerian"/>
                <a:ea typeface="+mj-lt"/>
                <a:cs typeface="Times New Roman"/>
              </a:rPr>
              <a:t>Which VAE?</a:t>
            </a:r>
            <a:endParaRPr lang="en-US">
              <a:solidFill>
                <a:schemeClr val="accent5">
                  <a:lumMod val="50000"/>
                </a:schemeClr>
              </a:solidFill>
            </a:endParaRPr>
          </a:p>
        </p:txBody>
      </p:sp>
      <p:sp>
        <p:nvSpPr>
          <p:cNvPr id="6" name="TextBox 5">
            <a:extLst>
              <a:ext uri="{FF2B5EF4-FFF2-40B4-BE49-F238E27FC236}">
                <a16:creationId xmlns:a16="http://schemas.microsoft.com/office/drawing/2014/main" id="{B4B64EA3-0DA9-AD27-9F8D-3075A0AFAD24}"/>
              </a:ext>
            </a:extLst>
          </p:cNvPr>
          <p:cNvSpPr txBox="1"/>
          <p:nvPr/>
        </p:nvSpPr>
        <p:spPr>
          <a:xfrm>
            <a:off x="519613" y="791805"/>
            <a:ext cx="5041028" cy="3539430"/>
          </a:xfrm>
          <a:prstGeom prst="rect">
            <a:avLst/>
          </a:prstGeom>
          <a:noFill/>
        </p:spPr>
        <p:txBody>
          <a:bodyPr wrap="square" lIns="91440" tIns="45720" rIns="91440" bIns="45720" rtlCol="0" anchor="t">
            <a:spAutoFit/>
          </a:bodyPr>
          <a:lstStyle/>
          <a:p>
            <a:r>
              <a:rPr lang="en-US" sz="1600" b="1">
                <a:solidFill>
                  <a:schemeClr val="tx1"/>
                </a:solidFill>
                <a:latin typeface="Times New Roman" panose="02020603050405020304" pitchFamily="18" charset="0"/>
                <a:cs typeface="Times New Roman" panose="02020603050405020304" pitchFamily="18" charset="0"/>
              </a:rPr>
              <a:t>Vanilla Variational Autoencoder (VAE)</a:t>
            </a:r>
            <a:br>
              <a:rPr lang="en-US" sz="1600" b="1">
                <a:solidFill>
                  <a:schemeClr val="tx1"/>
                </a:solidFill>
                <a:latin typeface="Times New Roman" panose="02020603050405020304" pitchFamily="18" charset="0"/>
                <a:cs typeface="Times New Roman" panose="02020603050405020304" pitchFamily="18" charset="0"/>
              </a:rPr>
            </a:br>
            <a:r>
              <a:rPr lang="en-US" sz="1600">
                <a:solidFill>
                  <a:schemeClr val="tx1"/>
                </a:solidFill>
                <a:latin typeface="Times New Roman" panose="02020603050405020304" pitchFamily="18" charset="0"/>
                <a:cs typeface="Times New Roman" panose="02020603050405020304" pitchFamily="18" charset="0"/>
              </a:rPr>
              <a:t>It comprises an encoder network that maps input data to a probability distribution in the latent space, and a decoder network that reconstructs the data from samples drawn from the latent space. It minimizes the reconstruction loss (usually measured by the binary cross-entropy for binary data or mean squared error for continuous data) along with the </a:t>
            </a:r>
            <a:r>
              <a:rPr lang="en-US" sz="1600" err="1">
                <a:solidFill>
                  <a:schemeClr val="tx1"/>
                </a:solidFill>
                <a:latin typeface="Times New Roman" panose="02020603050405020304" pitchFamily="18" charset="0"/>
                <a:cs typeface="Times New Roman" panose="02020603050405020304" pitchFamily="18" charset="0"/>
              </a:rPr>
              <a:t>Kullback</a:t>
            </a:r>
            <a:r>
              <a:rPr lang="en-US" sz="1600">
                <a:solidFill>
                  <a:schemeClr val="tx1"/>
                </a:solidFill>
                <a:latin typeface="Times New Roman" panose="02020603050405020304" pitchFamily="18" charset="0"/>
                <a:cs typeface="Times New Roman" panose="02020603050405020304" pitchFamily="18" charset="0"/>
              </a:rPr>
              <a:t> - </a:t>
            </a:r>
            <a:r>
              <a:rPr lang="en-US" sz="1600" err="1">
                <a:solidFill>
                  <a:schemeClr val="tx1"/>
                </a:solidFill>
                <a:latin typeface="Times New Roman" panose="02020603050405020304" pitchFamily="18" charset="0"/>
                <a:cs typeface="Times New Roman" panose="02020603050405020304" pitchFamily="18" charset="0"/>
              </a:rPr>
              <a:t>Leibler</a:t>
            </a:r>
            <a:r>
              <a:rPr lang="en-US" sz="1600">
                <a:solidFill>
                  <a:schemeClr val="tx1"/>
                </a:solidFill>
                <a:latin typeface="Times New Roman" panose="02020603050405020304" pitchFamily="18" charset="0"/>
                <a:cs typeface="Times New Roman" panose="02020603050405020304" pitchFamily="18" charset="0"/>
              </a:rPr>
              <a:t> divergence between the learned latent distribution and a predefined prior.</a:t>
            </a:r>
          </a:p>
          <a:p>
            <a:endParaRPr lang="en-US" sz="1600">
              <a:solidFill>
                <a:schemeClr val="tx1"/>
              </a:solidFill>
              <a:latin typeface="Times New Roman" panose="02020603050405020304" pitchFamily="18" charset="0"/>
              <a:cs typeface="Times New Roman" panose="02020603050405020304" pitchFamily="18" charset="0"/>
            </a:endParaRPr>
          </a:p>
          <a:p>
            <a:pPr marL="285750" indent="-285750">
              <a:buFont typeface="Wingdings,Sans-Serif"/>
              <a:buChar char="Ø"/>
            </a:pPr>
            <a:r>
              <a:rPr lang="en-US" sz="1600" b="1">
                <a:solidFill>
                  <a:schemeClr val="tx1"/>
                </a:solidFill>
                <a:latin typeface="Times New Roman" panose="02020603050405020304" pitchFamily="18" charset="0"/>
                <a:cs typeface="Times New Roman" panose="02020603050405020304" pitchFamily="18" charset="0"/>
              </a:rPr>
              <a:t>Advantages: </a:t>
            </a:r>
            <a:r>
              <a:rPr lang="en-US" sz="1600">
                <a:solidFill>
                  <a:schemeClr val="tx1"/>
                </a:solidFill>
                <a:latin typeface="Times New Roman" panose="02020603050405020304" pitchFamily="18" charset="0"/>
                <a:cs typeface="Times New Roman" panose="02020603050405020304" pitchFamily="18" charset="0"/>
              </a:rPr>
              <a:t>Simplicity and interpretability.</a:t>
            </a:r>
            <a:br>
              <a:rPr lang="en-US" sz="1600">
                <a:solidFill>
                  <a:schemeClr val="tx1"/>
                </a:solidFill>
                <a:latin typeface="Times New Roman" panose="02020603050405020304" pitchFamily="18" charset="0"/>
                <a:cs typeface="Times New Roman" panose="02020603050405020304" pitchFamily="18" charset="0"/>
              </a:rPr>
            </a:br>
            <a:r>
              <a:rPr lang="en-US" sz="1600">
                <a:solidFill>
                  <a:schemeClr val="tx1"/>
                </a:solidFill>
                <a:latin typeface="Times New Roman" panose="02020603050405020304" pitchFamily="18" charset="0"/>
                <a:cs typeface="Times New Roman" panose="02020603050405020304" pitchFamily="18" charset="0"/>
              </a:rPr>
              <a:t>Easy to implement and understand.</a:t>
            </a:r>
          </a:p>
          <a:p>
            <a:pPr marL="285750" indent="-285750">
              <a:buFont typeface="Wingdings,Sans-Serif"/>
              <a:buChar char="Ø"/>
            </a:pPr>
            <a:r>
              <a:rPr lang="en-US" sz="1600" b="1">
                <a:solidFill>
                  <a:schemeClr val="tx1"/>
                </a:solidFill>
                <a:latin typeface="Times New Roman" panose="02020603050405020304" pitchFamily="18" charset="0"/>
                <a:cs typeface="Times New Roman" panose="02020603050405020304" pitchFamily="18" charset="0"/>
              </a:rPr>
              <a:t>Limitations: </a:t>
            </a:r>
            <a:r>
              <a:rPr lang="en-US" sz="1600">
                <a:solidFill>
                  <a:schemeClr val="tx1"/>
                </a:solidFill>
                <a:latin typeface="Times New Roman" panose="02020603050405020304" pitchFamily="18" charset="0"/>
                <a:cs typeface="Times New Roman" panose="02020603050405020304" pitchFamily="18" charset="0"/>
              </a:rPr>
              <a:t>Limited expressiveness in capturing complex distributions.</a:t>
            </a:r>
          </a:p>
        </p:txBody>
      </p:sp>
      <p:sp>
        <p:nvSpPr>
          <p:cNvPr id="12" name="TextBox 11">
            <a:extLst>
              <a:ext uri="{FF2B5EF4-FFF2-40B4-BE49-F238E27FC236}">
                <a16:creationId xmlns:a16="http://schemas.microsoft.com/office/drawing/2014/main" id="{57312D11-6930-B1E9-50B9-3A2DA9234A53}"/>
              </a:ext>
            </a:extLst>
          </p:cNvPr>
          <p:cNvSpPr txBox="1"/>
          <p:nvPr/>
        </p:nvSpPr>
        <p:spPr>
          <a:xfrm>
            <a:off x="6259461" y="758675"/>
            <a:ext cx="5041028" cy="338554"/>
          </a:xfrm>
          <a:prstGeom prst="rect">
            <a:avLst/>
          </a:prstGeom>
          <a:noFill/>
        </p:spPr>
        <p:txBody>
          <a:bodyPr wrap="square" lIns="91440" tIns="45720" rIns="91440" bIns="45720" rtlCol="0" anchor="t">
            <a:spAutoFit/>
          </a:bodyPr>
          <a:lstStyle/>
          <a:p>
            <a:pPr algn="just"/>
            <a:endParaRPr lang="en-US" sz="1600">
              <a:solidFill>
                <a:srgbClr val="595959"/>
              </a:solidFill>
              <a:latin typeface="Times New Roman"/>
            </a:endParaRPr>
          </a:p>
        </p:txBody>
      </p:sp>
      <p:pic>
        <p:nvPicPr>
          <p:cNvPr id="14" name="Picture 13" descr="Autoencoder architecture. (a) Vanilla autoencoder architecture. (b)... |  Download Scientific Diagram">
            <a:extLst>
              <a:ext uri="{FF2B5EF4-FFF2-40B4-BE49-F238E27FC236}">
                <a16:creationId xmlns:a16="http://schemas.microsoft.com/office/drawing/2014/main" id="{3B25B4B5-B005-3ED9-7D26-BD61BB78D7B4}"/>
              </a:ext>
            </a:extLst>
          </p:cNvPr>
          <p:cNvPicPr>
            <a:picLocks noChangeAspect="1"/>
          </p:cNvPicPr>
          <p:nvPr/>
        </p:nvPicPr>
        <p:blipFill>
          <a:blip r:embed="rId2"/>
          <a:stretch>
            <a:fillRect/>
          </a:stretch>
        </p:blipFill>
        <p:spPr>
          <a:xfrm>
            <a:off x="393722" y="4718237"/>
            <a:ext cx="5040405" cy="2026713"/>
          </a:xfrm>
          <a:prstGeom prst="rect">
            <a:avLst/>
          </a:prstGeom>
        </p:spPr>
      </p:pic>
      <p:sp>
        <p:nvSpPr>
          <p:cNvPr id="3" name="TextBox 2">
            <a:extLst>
              <a:ext uri="{FF2B5EF4-FFF2-40B4-BE49-F238E27FC236}">
                <a16:creationId xmlns:a16="http://schemas.microsoft.com/office/drawing/2014/main" id="{F3F1C945-6D33-42C2-76FA-4A6083744C32}"/>
              </a:ext>
            </a:extLst>
          </p:cNvPr>
          <p:cNvSpPr txBox="1"/>
          <p:nvPr/>
        </p:nvSpPr>
        <p:spPr>
          <a:xfrm>
            <a:off x="6019265" y="791805"/>
            <a:ext cx="5041028" cy="1815882"/>
          </a:xfrm>
          <a:prstGeom prst="rect">
            <a:avLst/>
          </a:prstGeom>
          <a:noFill/>
        </p:spPr>
        <p:txBody>
          <a:bodyPr wrap="square" lIns="91440" tIns="45720" rIns="91440" bIns="45720" rtlCol="0" anchor="t">
            <a:spAutoFit/>
          </a:bodyPr>
          <a:lstStyle/>
          <a:p>
            <a:r>
              <a:rPr lang="en-US" sz="1600" b="1">
                <a:solidFill>
                  <a:schemeClr val="tx1"/>
                </a:solidFill>
                <a:latin typeface="Times New Roman"/>
                <a:cs typeface="Times New Roman"/>
              </a:rPr>
              <a:t>Beta- Variational AutoEncoder (β-VAE)</a:t>
            </a:r>
            <a:br>
              <a:rPr lang="en-US" sz="1600">
                <a:solidFill>
                  <a:schemeClr val="tx1"/>
                </a:solidFill>
                <a:latin typeface="Times New Roman"/>
                <a:cs typeface="Times New Roman"/>
              </a:rPr>
            </a:br>
            <a:r>
              <a:rPr lang="en-US" sz="1600">
                <a:solidFill>
                  <a:schemeClr val="tx1"/>
                </a:solidFill>
                <a:latin typeface="Times New Roman"/>
                <a:cs typeface="Times New Roman"/>
              </a:rPr>
              <a:t>β-Variational Auto-Encoder introduces a hyperparameter (β) that balances the trade-off between reconstruction accuracy and the disentanglement of latent variables. This modification aims to learn more interpretable and disentangled representations. Extends the Vanilla VAE loss with a β-weighted term.</a:t>
            </a:r>
          </a:p>
        </p:txBody>
      </p:sp>
      <p:pic>
        <p:nvPicPr>
          <p:cNvPr id="7" name="Picture 6" descr="A diagram of a mathematical equation&#10;&#10;Description automatically generated">
            <a:extLst>
              <a:ext uri="{FF2B5EF4-FFF2-40B4-BE49-F238E27FC236}">
                <a16:creationId xmlns:a16="http://schemas.microsoft.com/office/drawing/2014/main" id="{24EFB2FE-1B07-C43F-20A3-BE7F32A969BF}"/>
              </a:ext>
            </a:extLst>
          </p:cNvPr>
          <p:cNvPicPr>
            <a:picLocks noChangeAspect="1"/>
          </p:cNvPicPr>
          <p:nvPr/>
        </p:nvPicPr>
        <p:blipFill>
          <a:blip r:embed="rId3"/>
          <a:stretch>
            <a:fillRect/>
          </a:stretch>
        </p:blipFill>
        <p:spPr>
          <a:xfrm>
            <a:off x="8652815" y="2645171"/>
            <a:ext cx="3328504" cy="3926799"/>
          </a:xfrm>
          <a:prstGeom prst="rect">
            <a:avLst/>
          </a:prstGeom>
        </p:spPr>
      </p:pic>
      <p:sp>
        <p:nvSpPr>
          <p:cNvPr id="8" name="TextBox 7">
            <a:extLst>
              <a:ext uri="{FF2B5EF4-FFF2-40B4-BE49-F238E27FC236}">
                <a16:creationId xmlns:a16="http://schemas.microsoft.com/office/drawing/2014/main" id="{6CD41954-17E1-C772-F5D6-20DB85D49C79}"/>
              </a:ext>
            </a:extLst>
          </p:cNvPr>
          <p:cNvSpPr txBox="1"/>
          <p:nvPr/>
        </p:nvSpPr>
        <p:spPr>
          <a:xfrm>
            <a:off x="6019265" y="2834848"/>
            <a:ext cx="2633550" cy="2800767"/>
          </a:xfrm>
          <a:prstGeom prst="rect">
            <a:avLst/>
          </a:prstGeom>
          <a:noFill/>
        </p:spPr>
        <p:txBody>
          <a:bodyPr wrap="square" lIns="91440" tIns="45720" rIns="91440" bIns="45720" rtlCol="0" anchor="t">
            <a:spAutoFit/>
          </a:bodyPr>
          <a:lstStyle/>
          <a:p>
            <a:pPr marL="285750" indent="-285750">
              <a:buFont typeface="Wingdings,Sans-Serif"/>
              <a:buChar char="Ø"/>
            </a:pPr>
            <a:r>
              <a:rPr lang="en-US" sz="1600" b="1">
                <a:solidFill>
                  <a:schemeClr val="tx1"/>
                </a:solidFill>
                <a:latin typeface="Times New Roman" panose="02020603050405020304" pitchFamily="18" charset="0"/>
                <a:cs typeface="Times New Roman" panose="02020603050405020304" pitchFamily="18" charset="0"/>
              </a:rPr>
              <a:t>Advantages</a:t>
            </a:r>
            <a:br>
              <a:rPr lang="en-US" sz="1600" b="1">
                <a:solidFill>
                  <a:schemeClr val="tx1"/>
                </a:solidFill>
                <a:latin typeface="Times New Roman" panose="02020603050405020304" pitchFamily="18" charset="0"/>
                <a:cs typeface="Times New Roman" panose="02020603050405020304" pitchFamily="18" charset="0"/>
              </a:rPr>
            </a:br>
            <a:r>
              <a:rPr lang="en-US" sz="1600">
                <a:solidFill>
                  <a:schemeClr val="tx1"/>
                </a:solidFill>
                <a:latin typeface="Times New Roman" panose="02020603050405020304" pitchFamily="18" charset="0"/>
                <a:cs typeface="Times New Roman" panose="02020603050405020304" pitchFamily="18" charset="0"/>
              </a:rPr>
              <a:t>Allows for better control over the  disentanglement of learned representations.</a:t>
            </a:r>
          </a:p>
          <a:p>
            <a:pPr marL="285750" indent="-285750">
              <a:buFont typeface="Wingdings,Sans-Serif"/>
              <a:buChar char="Ø"/>
            </a:pPr>
            <a:r>
              <a:rPr lang="en-US" sz="1600" b="1">
                <a:solidFill>
                  <a:schemeClr val="tx1"/>
                </a:solidFill>
                <a:latin typeface="Times New Roman" panose="02020603050405020304" pitchFamily="18" charset="0"/>
                <a:cs typeface="Times New Roman" panose="02020603050405020304" pitchFamily="18" charset="0"/>
              </a:rPr>
              <a:t>Limitations</a:t>
            </a:r>
            <a:br>
              <a:rPr lang="en-US" sz="1600" b="1">
                <a:solidFill>
                  <a:schemeClr val="tx1"/>
                </a:solidFill>
                <a:latin typeface="Times New Roman" panose="02020603050405020304" pitchFamily="18" charset="0"/>
                <a:cs typeface="Times New Roman" panose="02020603050405020304" pitchFamily="18" charset="0"/>
              </a:rPr>
            </a:br>
            <a:r>
              <a:rPr lang="en-US" sz="1600">
                <a:solidFill>
                  <a:schemeClr val="tx1"/>
                </a:solidFill>
                <a:latin typeface="Times New Roman" panose="02020603050405020304" pitchFamily="18" charset="0"/>
                <a:cs typeface="Times New Roman" panose="02020603050405020304" pitchFamily="18" charset="0"/>
              </a:rPr>
              <a:t>The choice of β requires careful tuning and might not always lead to improved results.</a:t>
            </a:r>
            <a:br>
              <a:rPr lang="en-US" sz="1600">
                <a:solidFill>
                  <a:schemeClr val="tx1"/>
                </a:solidFill>
                <a:latin typeface="Times New Roman" panose="02020603050405020304" pitchFamily="18" charset="0"/>
                <a:cs typeface="Times New Roman" panose="02020603050405020304" pitchFamily="18" charset="0"/>
              </a:rPr>
            </a:br>
            <a:endParaRPr lang="en-US" sz="1600">
              <a:solidFill>
                <a:schemeClr val="tx1"/>
              </a:solidFill>
              <a:latin typeface="Times New Roman" panose="02020603050405020304" pitchFamily="18" charset="0"/>
              <a:cs typeface="Times New Roman" panose="02020603050405020304" pitchFamily="18" charset="0"/>
            </a:endParaRPr>
          </a:p>
          <a:p>
            <a:pPr algn="just"/>
            <a:endParaRPr lang="en-US" sz="1600">
              <a:solidFill>
                <a:srgbClr val="595959"/>
              </a:solidFill>
              <a:latin typeface="Times New Roman"/>
              <a:cs typeface="Times New Roman"/>
            </a:endParaRPr>
          </a:p>
        </p:txBody>
      </p:sp>
    </p:spTree>
    <p:extLst>
      <p:ext uri="{BB962C8B-B14F-4D97-AF65-F5344CB8AC3E}">
        <p14:creationId xmlns:p14="http://schemas.microsoft.com/office/powerpoint/2010/main" val="19441003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9C0CBE-C153-629E-02C7-16E642397A0A}"/>
              </a:ext>
            </a:extLst>
          </p:cNvPr>
          <p:cNvSpPr>
            <a:spLocks noGrp="1"/>
          </p:cNvSpPr>
          <p:nvPr>
            <p:ph type="title"/>
          </p:nvPr>
        </p:nvSpPr>
        <p:spPr>
          <a:xfrm>
            <a:off x="286395" y="219983"/>
            <a:ext cx="11551644" cy="605927"/>
          </a:xfrm>
        </p:spPr>
        <p:txBody>
          <a:bodyPr>
            <a:noAutofit/>
          </a:bodyPr>
          <a:lstStyle/>
          <a:p>
            <a:r>
              <a:rPr lang="en-US" sz="3000" u="sng" dirty="0">
                <a:solidFill>
                  <a:schemeClr val="accent5">
                    <a:lumMod val="50000"/>
                  </a:schemeClr>
                </a:solidFill>
                <a:latin typeface="Algerian"/>
                <a:ea typeface="+mj-lt"/>
                <a:cs typeface="Times New Roman"/>
              </a:rPr>
              <a:t>Which VAE?</a:t>
            </a:r>
            <a:endParaRPr lang="en-US" dirty="0">
              <a:solidFill>
                <a:schemeClr val="accent5">
                  <a:lumMod val="50000"/>
                </a:schemeClr>
              </a:solidFill>
            </a:endParaRPr>
          </a:p>
        </p:txBody>
      </p:sp>
      <p:sp>
        <p:nvSpPr>
          <p:cNvPr id="6" name="TextBox 5">
            <a:extLst>
              <a:ext uri="{FF2B5EF4-FFF2-40B4-BE49-F238E27FC236}">
                <a16:creationId xmlns:a16="http://schemas.microsoft.com/office/drawing/2014/main" id="{B4B64EA3-0DA9-AD27-9F8D-3075A0AFAD24}"/>
              </a:ext>
            </a:extLst>
          </p:cNvPr>
          <p:cNvSpPr txBox="1"/>
          <p:nvPr/>
        </p:nvSpPr>
        <p:spPr>
          <a:xfrm>
            <a:off x="353961" y="758675"/>
            <a:ext cx="7216879" cy="5755422"/>
          </a:xfrm>
          <a:prstGeom prst="rect">
            <a:avLst/>
          </a:prstGeom>
          <a:noFill/>
        </p:spPr>
        <p:txBody>
          <a:bodyPr wrap="square" lIns="91440" tIns="45720" rIns="91440" bIns="45720" rtlCol="0" anchor="t">
            <a:spAutoFit/>
          </a:bodyPr>
          <a:lstStyle/>
          <a:p>
            <a:r>
              <a:rPr lang="en-US" sz="1600" b="1">
                <a:solidFill>
                  <a:schemeClr val="tx1"/>
                </a:solidFill>
                <a:latin typeface="Times New Roman"/>
              </a:rPr>
              <a:t>Transformer Variational Autoencoder (T-VAE)</a:t>
            </a:r>
          </a:p>
          <a:p>
            <a:r>
              <a:rPr lang="en-US" sz="1600">
                <a:solidFill>
                  <a:schemeClr val="tx1"/>
                </a:solidFill>
                <a:latin typeface="Times New Roman"/>
              </a:rPr>
              <a:t>The Transformer Variational Autoencoder (T-VAE) is an extension of the Vanilla VAE that incorporates the Transformer architecture, originally designed for sequence-to-sequence tasks, into the VAE framework. This integration allows for improved modeling of complex data distributions, making it particularly effective for tasks involving sequential or structured data.</a:t>
            </a:r>
          </a:p>
          <a:p>
            <a:endParaRPr lang="en-US" sz="1600">
              <a:solidFill>
                <a:schemeClr val="tx1"/>
              </a:solidFill>
              <a:latin typeface="Times New Roman"/>
            </a:endParaRPr>
          </a:p>
          <a:p>
            <a:pPr marL="285750" indent="-285750">
              <a:buFont typeface="Wingdings,Sans-Serif"/>
              <a:buChar char="Ø"/>
            </a:pPr>
            <a:r>
              <a:rPr lang="en-US" sz="1600" b="1" err="1">
                <a:solidFill>
                  <a:schemeClr val="tx1"/>
                </a:solidFill>
                <a:latin typeface="Times New Roman"/>
                <a:cs typeface="Times New Roman"/>
              </a:rPr>
              <a:t>Advantages</a:t>
            </a:r>
            <a:r>
              <a:rPr lang="en-US" sz="1600" b="1">
                <a:solidFill>
                  <a:schemeClr val="tx1"/>
                </a:solidFill>
                <a:latin typeface="Times New Roman"/>
                <a:cs typeface="Times New Roman"/>
              </a:rPr>
              <a:t>: </a:t>
            </a:r>
            <a:r>
              <a:rPr lang="en-US" sz="1600">
                <a:solidFill>
                  <a:schemeClr val="tx1"/>
                </a:solidFill>
                <a:latin typeface="Times New Roman"/>
                <a:cs typeface="Times New Roman"/>
              </a:rPr>
              <a:t>The Transformer architecture enables effective handling of sequential or structured data, making T-VAE well-suited for tasks involving text, time series, and other ordered data.</a:t>
            </a:r>
            <a:br>
              <a:rPr lang="en-US" sz="1600">
                <a:solidFill>
                  <a:schemeClr val="tx1"/>
                </a:solidFill>
                <a:latin typeface="Times New Roman"/>
                <a:cs typeface="Times New Roman"/>
              </a:rPr>
            </a:br>
            <a:br>
              <a:rPr lang="en-US" sz="1600">
                <a:solidFill>
                  <a:schemeClr val="tx1"/>
                </a:solidFill>
                <a:latin typeface="Times New Roman"/>
                <a:cs typeface="Times New Roman"/>
              </a:rPr>
            </a:br>
            <a:r>
              <a:rPr lang="en-US" sz="1600">
                <a:solidFill>
                  <a:schemeClr val="tx1"/>
                </a:solidFill>
                <a:latin typeface="Times New Roman"/>
                <a:cs typeface="Times New Roman"/>
              </a:rPr>
              <a:t>Capable of capturing complex dependencies over extended sequences, which may be challenging for standard neural networks.</a:t>
            </a:r>
            <a:br>
              <a:rPr lang="en-US" sz="1600">
                <a:solidFill>
                  <a:schemeClr val="tx1"/>
                </a:solidFill>
                <a:latin typeface="Times New Roman"/>
                <a:cs typeface="Times New Roman"/>
              </a:rPr>
            </a:br>
            <a:br>
              <a:rPr lang="en-US" sz="1600">
                <a:solidFill>
                  <a:schemeClr val="tx1"/>
                </a:solidFill>
                <a:latin typeface="Times New Roman"/>
                <a:cs typeface="Times New Roman"/>
              </a:rPr>
            </a:br>
            <a:r>
              <a:rPr lang="en-US" sz="1600">
                <a:solidFill>
                  <a:schemeClr val="tx1"/>
                </a:solidFill>
                <a:latin typeface="Times New Roman"/>
                <a:cs typeface="Times New Roman"/>
              </a:rPr>
              <a:t>The Transformer architecture's self-attention mechanism allows for a high degree of expressiveness in modeling intricate relationships within the data.</a:t>
            </a:r>
          </a:p>
          <a:p>
            <a:endParaRPr lang="en-US" sz="1600">
              <a:solidFill>
                <a:schemeClr val="tx1"/>
              </a:solidFill>
              <a:latin typeface="Times New Roman"/>
              <a:cs typeface="Times New Roman"/>
            </a:endParaRPr>
          </a:p>
          <a:p>
            <a:pPr marL="285750" indent="-285750">
              <a:buFont typeface="Wingdings,Sans-Serif"/>
              <a:buChar char="Ø"/>
            </a:pPr>
            <a:r>
              <a:rPr lang="en-US" sz="1600" b="1">
                <a:solidFill>
                  <a:schemeClr val="tx1"/>
                </a:solidFill>
                <a:latin typeface="Times New Roman"/>
                <a:cs typeface="Times New Roman"/>
              </a:rPr>
              <a:t>Limitations: </a:t>
            </a:r>
            <a:r>
              <a:rPr lang="en-US" sz="1600">
                <a:solidFill>
                  <a:schemeClr val="tx1"/>
                </a:solidFill>
                <a:latin typeface="Times New Roman"/>
                <a:cs typeface="Times New Roman"/>
              </a:rPr>
              <a:t>Implementing and training a T-VAE can be more involved compared to standard VAEs due to the intricacies of the Transformer architecture.</a:t>
            </a:r>
            <a:br>
              <a:rPr lang="en-US" sz="1600">
                <a:solidFill>
                  <a:schemeClr val="tx1"/>
                </a:solidFill>
                <a:latin typeface="Times New Roman"/>
                <a:cs typeface="Times New Roman"/>
              </a:rPr>
            </a:br>
            <a:br>
              <a:rPr lang="en-US" sz="1600">
                <a:solidFill>
                  <a:schemeClr val="tx1"/>
                </a:solidFill>
                <a:latin typeface="Times New Roman"/>
                <a:cs typeface="Times New Roman"/>
              </a:rPr>
            </a:br>
            <a:r>
              <a:rPr lang="en-US" sz="1600">
                <a:solidFill>
                  <a:schemeClr val="tx1"/>
                </a:solidFill>
                <a:latin typeface="Times New Roman"/>
                <a:cs typeface="Times New Roman"/>
              </a:rPr>
              <a:t>While the T-VAE may excel in capturing complex distributions, the interpretability of the learned representations might be more challenging due to the nature of the Transformer's attention mechanisms.</a:t>
            </a:r>
            <a:endParaRPr lang="en-US" sz="1600" b="1">
              <a:solidFill>
                <a:schemeClr val="tx1"/>
              </a:solidFill>
              <a:latin typeface="Times New Roman"/>
              <a:cs typeface="Times New Roman"/>
            </a:endParaRPr>
          </a:p>
        </p:txBody>
      </p:sp>
      <p:pic>
        <p:nvPicPr>
          <p:cNvPr id="4" name="Picture 3" descr="Transformer VAE: A Hierarchical Model for Structure-Aware and Interpretable  Music Representation Learning | Semantic Scholar">
            <a:extLst>
              <a:ext uri="{FF2B5EF4-FFF2-40B4-BE49-F238E27FC236}">
                <a16:creationId xmlns:a16="http://schemas.microsoft.com/office/drawing/2014/main" id="{13C18625-8CCC-478E-91A5-99F71014F142}"/>
              </a:ext>
            </a:extLst>
          </p:cNvPr>
          <p:cNvPicPr>
            <a:picLocks noChangeAspect="1"/>
          </p:cNvPicPr>
          <p:nvPr/>
        </p:nvPicPr>
        <p:blipFill>
          <a:blip r:embed="rId2"/>
          <a:stretch>
            <a:fillRect/>
          </a:stretch>
        </p:blipFill>
        <p:spPr>
          <a:xfrm>
            <a:off x="7751523" y="219983"/>
            <a:ext cx="4267199" cy="6019169"/>
          </a:xfrm>
          <a:prstGeom prst="rect">
            <a:avLst/>
          </a:prstGeom>
        </p:spPr>
      </p:pic>
      <p:sp>
        <p:nvSpPr>
          <p:cNvPr id="3" name="TextBox 2">
            <a:extLst>
              <a:ext uri="{FF2B5EF4-FFF2-40B4-BE49-F238E27FC236}">
                <a16:creationId xmlns:a16="http://schemas.microsoft.com/office/drawing/2014/main" id="{F4F01179-EFC8-691E-D4B6-C3E674FB45DF}"/>
              </a:ext>
            </a:extLst>
          </p:cNvPr>
          <p:cNvSpPr txBox="1"/>
          <p:nvPr/>
        </p:nvSpPr>
        <p:spPr>
          <a:xfrm>
            <a:off x="7751523" y="6344820"/>
            <a:ext cx="4709652" cy="338554"/>
          </a:xfrm>
          <a:prstGeom prst="rect">
            <a:avLst/>
          </a:prstGeom>
          <a:noFill/>
        </p:spPr>
        <p:txBody>
          <a:bodyPr wrap="square" lIns="91440" tIns="45720" rIns="91440" bIns="45720" rtlCol="0" anchor="t">
            <a:spAutoFit/>
          </a:bodyPr>
          <a:lstStyle/>
          <a:p>
            <a:pPr algn="ctr"/>
            <a:r>
              <a:rPr lang="en-IN" sz="1600" b="1" dirty="0">
                <a:latin typeface="Times New Roman"/>
                <a:cs typeface="Times New Roman"/>
              </a:rPr>
              <a:t>Fig 3: Transformer VAE[5]</a:t>
            </a:r>
            <a:endParaRPr lang="en-IN" sz="16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784806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9C0CBE-C153-629E-02C7-16E642397A0A}"/>
              </a:ext>
            </a:extLst>
          </p:cNvPr>
          <p:cNvSpPr>
            <a:spLocks noGrp="1"/>
          </p:cNvSpPr>
          <p:nvPr>
            <p:ph type="title"/>
          </p:nvPr>
        </p:nvSpPr>
        <p:spPr>
          <a:xfrm>
            <a:off x="286395" y="219983"/>
            <a:ext cx="11551644" cy="605927"/>
          </a:xfrm>
        </p:spPr>
        <p:txBody>
          <a:bodyPr>
            <a:noAutofit/>
          </a:bodyPr>
          <a:lstStyle/>
          <a:p>
            <a:r>
              <a:rPr lang="en-US" sz="3000" u="sng" dirty="0">
                <a:solidFill>
                  <a:schemeClr val="accent5">
                    <a:lumMod val="50000"/>
                  </a:schemeClr>
                </a:solidFill>
                <a:latin typeface="Algerian"/>
                <a:cs typeface="Times New Roman"/>
              </a:rPr>
              <a:t>Difference between ae and </a:t>
            </a:r>
            <a:r>
              <a:rPr lang="en-US" sz="3000" u="sng" dirty="0" err="1">
                <a:solidFill>
                  <a:schemeClr val="accent5">
                    <a:lumMod val="50000"/>
                  </a:schemeClr>
                </a:solidFill>
                <a:latin typeface="Algerian"/>
                <a:cs typeface="Times New Roman"/>
              </a:rPr>
              <a:t>vae</a:t>
            </a:r>
            <a:endParaRPr lang="en-US" dirty="0">
              <a:solidFill>
                <a:schemeClr val="accent5">
                  <a:lumMod val="50000"/>
                </a:schemeClr>
              </a:solidFill>
            </a:endParaRPr>
          </a:p>
        </p:txBody>
      </p:sp>
      <p:pic>
        <p:nvPicPr>
          <p:cNvPr id="4" name="Picture 3">
            <a:extLst>
              <a:ext uri="{FF2B5EF4-FFF2-40B4-BE49-F238E27FC236}">
                <a16:creationId xmlns:a16="http://schemas.microsoft.com/office/drawing/2014/main" id="{2D52AA4D-A485-67A8-532D-3189467D88CD}"/>
              </a:ext>
            </a:extLst>
          </p:cNvPr>
          <p:cNvPicPr>
            <a:picLocks noChangeAspect="1"/>
          </p:cNvPicPr>
          <p:nvPr/>
        </p:nvPicPr>
        <p:blipFill>
          <a:blip r:embed="rId2"/>
          <a:stretch>
            <a:fillRect/>
          </a:stretch>
        </p:blipFill>
        <p:spPr>
          <a:xfrm>
            <a:off x="286395" y="3531822"/>
            <a:ext cx="7003387" cy="3105476"/>
          </a:xfrm>
          <a:prstGeom prst="rect">
            <a:avLst/>
          </a:prstGeom>
        </p:spPr>
      </p:pic>
      <p:pic>
        <p:nvPicPr>
          <p:cNvPr id="7" name="Picture 6">
            <a:extLst>
              <a:ext uri="{FF2B5EF4-FFF2-40B4-BE49-F238E27FC236}">
                <a16:creationId xmlns:a16="http://schemas.microsoft.com/office/drawing/2014/main" id="{F827A53B-F3B4-AD4E-DDFA-E31A14BE54C2}"/>
              </a:ext>
            </a:extLst>
          </p:cNvPr>
          <p:cNvPicPr>
            <a:picLocks noChangeAspect="1"/>
          </p:cNvPicPr>
          <p:nvPr/>
        </p:nvPicPr>
        <p:blipFill>
          <a:blip r:embed="rId3"/>
          <a:stretch>
            <a:fillRect/>
          </a:stretch>
        </p:blipFill>
        <p:spPr>
          <a:xfrm>
            <a:off x="286395" y="688258"/>
            <a:ext cx="7003387" cy="2637921"/>
          </a:xfrm>
          <a:prstGeom prst="rect">
            <a:avLst/>
          </a:prstGeom>
        </p:spPr>
      </p:pic>
      <p:sp>
        <p:nvSpPr>
          <p:cNvPr id="8" name="TextBox 7">
            <a:extLst>
              <a:ext uri="{FF2B5EF4-FFF2-40B4-BE49-F238E27FC236}">
                <a16:creationId xmlns:a16="http://schemas.microsoft.com/office/drawing/2014/main" id="{DC966AF3-14D0-D6DA-C919-D6B07A2DBFE9}"/>
              </a:ext>
            </a:extLst>
          </p:cNvPr>
          <p:cNvSpPr txBox="1"/>
          <p:nvPr/>
        </p:nvSpPr>
        <p:spPr>
          <a:xfrm>
            <a:off x="7423355" y="825910"/>
            <a:ext cx="4562168" cy="2462213"/>
          </a:xfrm>
          <a:prstGeom prst="rect">
            <a:avLst/>
          </a:prstGeom>
          <a:noFill/>
        </p:spPr>
        <p:txBody>
          <a:bodyPr wrap="square" rtlCol="0">
            <a:spAutoFit/>
          </a:bodyPr>
          <a:lstStyle/>
          <a:p>
            <a:pPr algn="just"/>
            <a:r>
              <a:rPr lang="en-US" b="1">
                <a:latin typeface="Times New Roman" panose="02020603050405020304" pitchFamily="18" charset="0"/>
                <a:cs typeface="Times New Roman" panose="02020603050405020304" pitchFamily="18" charset="0"/>
              </a:rPr>
              <a:t>AUTO-ENCODER :</a:t>
            </a:r>
          </a:p>
          <a:p>
            <a:pPr algn="just"/>
            <a:r>
              <a:rPr lang="en-US" b="1" i="0">
                <a:solidFill>
                  <a:srgbClr val="1F1F1F"/>
                </a:solidFill>
                <a:effectLst/>
                <a:latin typeface="Times New Roman" panose="02020603050405020304" pitchFamily="18" charset="0"/>
                <a:cs typeface="Times New Roman" panose="02020603050405020304" pitchFamily="18" charset="0"/>
              </a:rPr>
              <a:t>Autoencoder</a:t>
            </a:r>
            <a:r>
              <a:rPr lang="en-US" b="0" i="0">
                <a:solidFill>
                  <a:srgbClr val="1F1F1F"/>
                </a:solidFill>
                <a:effectLst/>
                <a:latin typeface="Times New Roman" panose="02020603050405020304" pitchFamily="18" charset="0"/>
                <a:cs typeface="Times New Roman" panose="02020603050405020304" pitchFamily="18" charset="0"/>
              </a:rPr>
              <a:t> is a neural network designed to learn an identity function in an unsupervised way to reconstruct the original input while compressing the data in the process so as to discover a more efficient and compressed representation. </a:t>
            </a:r>
          </a:p>
          <a:p>
            <a:pPr algn="just"/>
            <a:r>
              <a:rPr lang="en-US" b="0" i="0">
                <a:solidFill>
                  <a:srgbClr val="1F1F1F"/>
                </a:solidFill>
                <a:effectLst/>
                <a:latin typeface="Times New Roman" panose="02020603050405020304" pitchFamily="18" charset="0"/>
                <a:cs typeface="Times New Roman" panose="02020603050405020304" pitchFamily="18" charset="0"/>
              </a:rPr>
              <a:t>It consists of two networks:</a:t>
            </a:r>
          </a:p>
          <a:p>
            <a:pPr algn="just">
              <a:buFont typeface="Arial" panose="020B0604020202020204" pitchFamily="34" charset="0"/>
              <a:buChar char="•"/>
            </a:pPr>
            <a:r>
              <a:rPr lang="en-US" b="0" i="1">
                <a:solidFill>
                  <a:srgbClr val="1F1F1F"/>
                </a:solidFill>
                <a:effectLst/>
                <a:latin typeface="Times New Roman" panose="02020603050405020304" pitchFamily="18" charset="0"/>
                <a:cs typeface="Times New Roman" panose="02020603050405020304" pitchFamily="18" charset="0"/>
              </a:rPr>
              <a:t>Encoder</a:t>
            </a:r>
            <a:r>
              <a:rPr lang="en-US" b="0" i="0">
                <a:solidFill>
                  <a:srgbClr val="1F1F1F"/>
                </a:solidFill>
                <a:effectLst/>
                <a:latin typeface="Times New Roman" panose="02020603050405020304" pitchFamily="18" charset="0"/>
                <a:cs typeface="Times New Roman" panose="02020603050405020304" pitchFamily="18" charset="0"/>
              </a:rPr>
              <a:t> network: It translates the original high-dimension input into the latent low-dimensional code. The input size is larger than the output size.</a:t>
            </a:r>
          </a:p>
          <a:p>
            <a:pPr algn="just">
              <a:buFont typeface="Arial" panose="020B0604020202020204" pitchFamily="34" charset="0"/>
              <a:buChar char="•"/>
            </a:pPr>
            <a:r>
              <a:rPr lang="en-US" b="0" i="1">
                <a:solidFill>
                  <a:srgbClr val="1F1F1F"/>
                </a:solidFill>
                <a:effectLst/>
                <a:latin typeface="Times New Roman" panose="02020603050405020304" pitchFamily="18" charset="0"/>
                <a:cs typeface="Times New Roman" panose="02020603050405020304" pitchFamily="18" charset="0"/>
              </a:rPr>
              <a:t>Decoder</a:t>
            </a:r>
            <a:r>
              <a:rPr lang="en-US" b="0" i="0">
                <a:solidFill>
                  <a:srgbClr val="1F1F1F"/>
                </a:solidFill>
                <a:effectLst/>
                <a:latin typeface="Times New Roman" panose="02020603050405020304" pitchFamily="18" charset="0"/>
                <a:cs typeface="Times New Roman" panose="02020603050405020304" pitchFamily="18" charset="0"/>
              </a:rPr>
              <a:t> network: The decoder network recovers the data from the code, likely with larger and larger output layers.</a:t>
            </a:r>
          </a:p>
        </p:txBody>
      </p:sp>
      <p:cxnSp>
        <p:nvCxnSpPr>
          <p:cNvPr id="10" name="Straight Arrow Connector 9">
            <a:extLst>
              <a:ext uri="{FF2B5EF4-FFF2-40B4-BE49-F238E27FC236}">
                <a16:creationId xmlns:a16="http://schemas.microsoft.com/office/drawing/2014/main" id="{69E2E4AE-F2A0-CE9C-316A-BA5B603597D8}"/>
              </a:ext>
            </a:extLst>
          </p:cNvPr>
          <p:cNvCxnSpPr>
            <a:cxnSpLocks/>
          </p:cNvCxnSpPr>
          <p:nvPr/>
        </p:nvCxnSpPr>
        <p:spPr>
          <a:xfrm flipV="1">
            <a:off x="6715433" y="1111045"/>
            <a:ext cx="629264" cy="1032387"/>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1" name="TextBox 10">
            <a:extLst>
              <a:ext uri="{FF2B5EF4-FFF2-40B4-BE49-F238E27FC236}">
                <a16:creationId xmlns:a16="http://schemas.microsoft.com/office/drawing/2014/main" id="{58FC5164-92FF-88AE-8C0B-B501ADB3AD42}"/>
              </a:ext>
            </a:extLst>
          </p:cNvPr>
          <p:cNvSpPr txBox="1"/>
          <p:nvPr/>
        </p:nvSpPr>
        <p:spPr>
          <a:xfrm>
            <a:off x="7570839" y="3536738"/>
            <a:ext cx="4562168" cy="2677656"/>
          </a:xfrm>
          <a:prstGeom prst="rect">
            <a:avLst/>
          </a:prstGeom>
          <a:noFill/>
        </p:spPr>
        <p:txBody>
          <a:bodyPr wrap="square" rtlCol="0">
            <a:spAutoFit/>
          </a:bodyPr>
          <a:lstStyle/>
          <a:p>
            <a:pPr algn="just"/>
            <a:r>
              <a:rPr lang="en-US" b="1">
                <a:latin typeface="Times New Roman" panose="02020603050405020304" pitchFamily="18" charset="0"/>
                <a:cs typeface="Times New Roman" panose="02020603050405020304" pitchFamily="18" charset="0"/>
              </a:rPr>
              <a:t> VARIATIONAL AUTO-ENCODER :</a:t>
            </a:r>
          </a:p>
          <a:p>
            <a:pPr algn="just"/>
            <a:r>
              <a:rPr lang="en-US" b="0" i="0">
                <a:solidFill>
                  <a:srgbClr val="1F1F1F"/>
                </a:solidFill>
                <a:effectLst/>
                <a:latin typeface="Times New Roman" panose="02020603050405020304" pitchFamily="18" charset="0"/>
                <a:cs typeface="Times New Roman" panose="02020603050405020304" pitchFamily="18" charset="0"/>
              </a:rPr>
              <a:t>The idea of </a:t>
            </a:r>
            <a:r>
              <a:rPr lang="en-US" b="1" i="0">
                <a:solidFill>
                  <a:srgbClr val="1F1F1F"/>
                </a:solidFill>
                <a:effectLst/>
                <a:latin typeface="Times New Roman" panose="02020603050405020304" pitchFamily="18" charset="0"/>
                <a:cs typeface="Times New Roman" panose="02020603050405020304" pitchFamily="18" charset="0"/>
              </a:rPr>
              <a:t>Variational Autoencoder</a:t>
            </a:r>
            <a:r>
              <a:rPr lang="en-US" b="0" i="0">
                <a:solidFill>
                  <a:srgbClr val="1F1F1F"/>
                </a:solidFill>
                <a:effectLst/>
                <a:latin typeface="Times New Roman" panose="02020603050405020304" pitchFamily="18" charset="0"/>
                <a:cs typeface="Times New Roman" panose="02020603050405020304" pitchFamily="18" charset="0"/>
              </a:rPr>
              <a:t> , short for </a:t>
            </a:r>
            <a:r>
              <a:rPr lang="en-US" b="1" i="0">
                <a:solidFill>
                  <a:srgbClr val="1F1F1F"/>
                </a:solidFill>
                <a:effectLst/>
                <a:latin typeface="Times New Roman" panose="02020603050405020304" pitchFamily="18" charset="0"/>
                <a:cs typeface="Times New Roman" panose="02020603050405020304" pitchFamily="18" charset="0"/>
              </a:rPr>
              <a:t>VAE</a:t>
            </a:r>
            <a:r>
              <a:rPr lang="en-US" b="0" i="0">
                <a:solidFill>
                  <a:srgbClr val="1F1F1F"/>
                </a:solidFill>
                <a:effectLst/>
                <a:latin typeface="Times New Roman" panose="02020603050405020304" pitchFamily="18" charset="0"/>
                <a:cs typeface="Times New Roman" panose="02020603050405020304" pitchFamily="18" charset="0"/>
              </a:rPr>
              <a:t>, is actually less similar to all the autoencoder models above, but deeply rooted in the methods of variational Bayesian and graphical model. Instead of mapping the input into a </a:t>
            </a:r>
            <a:r>
              <a:rPr lang="en-US" b="0" i="1">
                <a:solidFill>
                  <a:srgbClr val="1F1F1F"/>
                </a:solidFill>
                <a:effectLst/>
                <a:latin typeface="Times New Roman" panose="02020603050405020304" pitchFamily="18" charset="0"/>
                <a:cs typeface="Times New Roman" panose="02020603050405020304" pitchFamily="18" charset="0"/>
              </a:rPr>
              <a:t>fixed</a:t>
            </a:r>
            <a:r>
              <a:rPr lang="en-US" b="0" i="0">
                <a:solidFill>
                  <a:srgbClr val="1F1F1F"/>
                </a:solidFill>
                <a:effectLst/>
                <a:latin typeface="Times New Roman" panose="02020603050405020304" pitchFamily="18" charset="0"/>
                <a:cs typeface="Times New Roman" panose="02020603050405020304" pitchFamily="18" charset="0"/>
              </a:rPr>
              <a:t> vector, we want to map it into a distribution. </a:t>
            </a:r>
          </a:p>
          <a:p>
            <a:pPr algn="just"/>
            <a:endParaRPr lang="en-US">
              <a:solidFill>
                <a:srgbClr val="1F1F1F"/>
              </a:solidFill>
              <a:latin typeface="Times New Roman" panose="02020603050405020304" pitchFamily="18" charset="0"/>
              <a:cs typeface="Times New Roman" panose="02020603050405020304" pitchFamily="18" charset="0"/>
            </a:endParaRPr>
          </a:p>
          <a:p>
            <a:pPr algn="just"/>
            <a:r>
              <a:rPr lang="en-US">
                <a:solidFill>
                  <a:srgbClr val="1F1F1F"/>
                </a:solidFill>
                <a:latin typeface="Times New Roman" panose="02020603050405020304" pitchFamily="18" charset="0"/>
                <a:cs typeface="Times New Roman" panose="02020603050405020304" pitchFamily="18" charset="0"/>
              </a:rPr>
              <a:t>The relationship between the input </a:t>
            </a:r>
            <a:r>
              <a:rPr lang="en-US" b="1">
                <a:solidFill>
                  <a:srgbClr val="1F1F1F"/>
                </a:solidFill>
                <a:latin typeface="Times New Roman" panose="02020603050405020304" pitchFamily="18" charset="0"/>
                <a:cs typeface="Times New Roman" panose="02020603050405020304" pitchFamily="18" charset="0"/>
              </a:rPr>
              <a:t>x</a:t>
            </a:r>
            <a:r>
              <a:rPr lang="en-US">
                <a:solidFill>
                  <a:srgbClr val="1F1F1F"/>
                </a:solidFill>
                <a:latin typeface="Times New Roman" panose="02020603050405020304" pitchFamily="18" charset="0"/>
                <a:cs typeface="Times New Roman" panose="02020603050405020304" pitchFamily="18" charset="0"/>
              </a:rPr>
              <a:t> and the latent space </a:t>
            </a:r>
            <a:r>
              <a:rPr lang="en-US" b="1">
                <a:solidFill>
                  <a:srgbClr val="1F1F1F"/>
                </a:solidFill>
                <a:latin typeface="Times New Roman" panose="02020603050405020304" pitchFamily="18" charset="0"/>
                <a:cs typeface="Times New Roman" panose="02020603050405020304" pitchFamily="18" charset="0"/>
              </a:rPr>
              <a:t>z </a:t>
            </a:r>
            <a:r>
              <a:rPr lang="en-US">
                <a:solidFill>
                  <a:srgbClr val="1F1F1F"/>
                </a:solidFill>
                <a:latin typeface="Times New Roman" panose="02020603050405020304" pitchFamily="18" charset="0"/>
                <a:cs typeface="Times New Roman" panose="02020603050405020304" pitchFamily="18" charset="0"/>
              </a:rPr>
              <a:t>is defined by 3 terms: Prior, Likelihood and Posterior.</a:t>
            </a:r>
          </a:p>
          <a:p>
            <a:pPr algn="just"/>
            <a:endParaRPr lang="en-US" b="1">
              <a:solidFill>
                <a:srgbClr val="1F1F1F"/>
              </a:solidFill>
              <a:latin typeface="Times New Roman" panose="02020603050405020304" pitchFamily="18" charset="0"/>
              <a:cs typeface="Times New Roman" panose="02020603050405020304" pitchFamily="18" charset="0"/>
            </a:endParaRPr>
          </a:p>
          <a:p>
            <a:pPr algn="just"/>
            <a:endParaRPr lang="en-US" b="1">
              <a:latin typeface="Times New Roman" panose="02020603050405020304" pitchFamily="18" charset="0"/>
              <a:cs typeface="Times New Roman" panose="02020603050405020304" pitchFamily="18" charset="0"/>
            </a:endParaRPr>
          </a:p>
          <a:p>
            <a:pPr algn="just"/>
            <a:endParaRPr lang="en-IN" b="1">
              <a:latin typeface="Times New Roman" panose="02020603050405020304" pitchFamily="18" charset="0"/>
              <a:cs typeface="Times New Roman" panose="02020603050405020304" pitchFamily="18" charset="0"/>
            </a:endParaRPr>
          </a:p>
        </p:txBody>
      </p:sp>
      <p:cxnSp>
        <p:nvCxnSpPr>
          <p:cNvPr id="13" name="Straight Arrow Connector 12">
            <a:extLst>
              <a:ext uri="{FF2B5EF4-FFF2-40B4-BE49-F238E27FC236}">
                <a16:creationId xmlns:a16="http://schemas.microsoft.com/office/drawing/2014/main" id="{DB8E1863-9B51-0934-0659-D0C1B25D0452}"/>
              </a:ext>
            </a:extLst>
          </p:cNvPr>
          <p:cNvCxnSpPr>
            <a:cxnSpLocks/>
          </p:cNvCxnSpPr>
          <p:nvPr/>
        </p:nvCxnSpPr>
        <p:spPr>
          <a:xfrm flipV="1">
            <a:off x="6715433" y="3795252"/>
            <a:ext cx="855406" cy="154858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3" name="TextBox 2">
            <a:extLst>
              <a:ext uri="{FF2B5EF4-FFF2-40B4-BE49-F238E27FC236}">
                <a16:creationId xmlns:a16="http://schemas.microsoft.com/office/drawing/2014/main" id="{0D741686-CF42-278C-9FFC-E808A645B2BA}"/>
              </a:ext>
            </a:extLst>
          </p:cNvPr>
          <p:cNvSpPr txBox="1"/>
          <p:nvPr/>
        </p:nvSpPr>
        <p:spPr>
          <a:xfrm>
            <a:off x="6715433" y="6344913"/>
            <a:ext cx="4709652" cy="338554"/>
          </a:xfrm>
          <a:prstGeom prst="rect">
            <a:avLst/>
          </a:prstGeom>
          <a:noFill/>
        </p:spPr>
        <p:txBody>
          <a:bodyPr wrap="square" lIns="91440" tIns="45720" rIns="91440" bIns="45720" rtlCol="0" anchor="t">
            <a:spAutoFit/>
          </a:bodyPr>
          <a:lstStyle/>
          <a:p>
            <a:pPr algn="ctr"/>
            <a:r>
              <a:rPr lang="en-IN" sz="1600" b="1" dirty="0">
                <a:latin typeface="Times New Roman"/>
                <a:cs typeface="Times New Roman"/>
              </a:rPr>
              <a:t>Fig 4: Diagram of AE and VAE [6]</a:t>
            </a:r>
            <a:endParaRPr lang="en-IN" sz="16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646845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9C0CBE-C153-629E-02C7-16E642397A0A}"/>
              </a:ext>
            </a:extLst>
          </p:cNvPr>
          <p:cNvSpPr>
            <a:spLocks noGrp="1"/>
          </p:cNvSpPr>
          <p:nvPr>
            <p:ph type="title"/>
          </p:nvPr>
        </p:nvSpPr>
        <p:spPr>
          <a:xfrm>
            <a:off x="286395" y="219983"/>
            <a:ext cx="11551644" cy="605927"/>
          </a:xfrm>
        </p:spPr>
        <p:txBody>
          <a:bodyPr>
            <a:noAutofit/>
          </a:bodyPr>
          <a:lstStyle/>
          <a:p>
            <a:r>
              <a:rPr lang="en-US" sz="3000" u="sng" dirty="0">
                <a:solidFill>
                  <a:schemeClr val="accent5">
                    <a:lumMod val="50000"/>
                  </a:schemeClr>
                </a:solidFill>
                <a:latin typeface="Algerian" panose="04020705040A02060702" pitchFamily="82" charset="0"/>
                <a:cs typeface="Times New Roman" panose="02020603050405020304" pitchFamily="18" charset="0"/>
              </a:rPr>
              <a:t>Over-view of the auto encoding variational bayes</a:t>
            </a:r>
            <a:endParaRPr lang="en-IN" sz="3000" u="sng" dirty="0">
              <a:solidFill>
                <a:schemeClr val="accent5">
                  <a:lumMod val="50000"/>
                </a:schemeClr>
              </a:solidFill>
              <a:latin typeface="Algerian" panose="04020705040A02060702" pitchFamily="82" charset="0"/>
              <a:cs typeface="Times New Roman" panose="02020603050405020304" pitchFamily="18" charset="0"/>
            </a:endParaRPr>
          </a:p>
        </p:txBody>
      </p:sp>
      <p:pic>
        <p:nvPicPr>
          <p:cNvPr id="4" name="Picture 3">
            <a:extLst>
              <a:ext uri="{FF2B5EF4-FFF2-40B4-BE49-F238E27FC236}">
                <a16:creationId xmlns:a16="http://schemas.microsoft.com/office/drawing/2014/main" id="{0D10F37F-EB0E-3358-DBD3-B8BF9E65CB66}"/>
              </a:ext>
            </a:extLst>
          </p:cNvPr>
          <p:cNvPicPr>
            <a:picLocks noChangeAspect="1"/>
          </p:cNvPicPr>
          <p:nvPr/>
        </p:nvPicPr>
        <p:blipFill rotWithShape="1">
          <a:blip r:embed="rId2"/>
          <a:srcRect t="2569"/>
          <a:stretch/>
        </p:blipFill>
        <p:spPr>
          <a:xfrm>
            <a:off x="309378" y="904568"/>
            <a:ext cx="11573244" cy="5733449"/>
          </a:xfrm>
          <a:prstGeom prst="rect">
            <a:avLst/>
          </a:prstGeom>
        </p:spPr>
      </p:pic>
    </p:spTree>
    <p:extLst>
      <p:ext uri="{BB962C8B-B14F-4D97-AF65-F5344CB8AC3E}">
        <p14:creationId xmlns:p14="http://schemas.microsoft.com/office/powerpoint/2010/main" val="2066748232"/>
      </p:ext>
    </p:extLst>
  </p:cSld>
  <p:clrMapOvr>
    <a:masterClrMapping/>
  </p:clrMapOvr>
</p:sld>
</file>

<file path=ppt/theme/theme1.xml><?xml version="1.0" encoding="utf-8"?>
<a:theme xmlns:a="http://schemas.openxmlformats.org/drawingml/2006/main" name="Droplet">
  <a:themeElements>
    <a:clrScheme name="Droplet">
      <a:dk1>
        <a:sysClr val="windowText" lastClr="000000"/>
      </a:dk1>
      <a:lt1>
        <a:sysClr val="window" lastClr="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130000"/>
                <a:satMod val="150000"/>
                <a:lumMod val="112000"/>
              </a:schemeClr>
            </a:gs>
            <a:gs pos="100000">
              <a:schemeClr val="phClr">
                <a:shade val="92000"/>
                <a:satMod val="140000"/>
                <a:lumMod val="110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A633B6A3-9E7F-4C10-9C98-2517A313436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37</TotalTime>
  <Words>2592</Words>
  <Application>Microsoft Office PowerPoint</Application>
  <PresentationFormat>Widescreen</PresentationFormat>
  <Paragraphs>159</Paragraphs>
  <Slides>17</Slides>
  <Notes>2</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17</vt:i4>
      </vt:variant>
    </vt:vector>
  </HeadingPairs>
  <TitlesOfParts>
    <vt:vector size="29" baseType="lpstr">
      <vt:lpstr>Arial</vt:lpstr>
      <vt:lpstr>Trebuchet MS</vt:lpstr>
      <vt:lpstr>Century Gothic</vt:lpstr>
      <vt:lpstr>Calibri</vt:lpstr>
      <vt:lpstr>Wingdings,Sans-Serif</vt:lpstr>
      <vt:lpstr>Algerian</vt:lpstr>
      <vt:lpstr>Times New Roman</vt:lpstr>
      <vt:lpstr>Wingdings</vt:lpstr>
      <vt:lpstr>Tw Cen MT</vt:lpstr>
      <vt:lpstr>Calibri Light</vt:lpstr>
      <vt:lpstr>Droplet</vt:lpstr>
      <vt:lpstr>Office Theme</vt:lpstr>
      <vt:lpstr>Gaussian Mixture Variational Autoencoder with Contrastive Learning for Multi-Label Classification</vt:lpstr>
      <vt:lpstr>Outline of the presentation</vt:lpstr>
      <vt:lpstr>Introduction</vt:lpstr>
      <vt:lpstr>Understanding Multimodal and Multi-Label Data</vt:lpstr>
      <vt:lpstr>Understanding multi-label multi-class classifiaction</vt:lpstr>
      <vt:lpstr>Which VAE?</vt:lpstr>
      <vt:lpstr>Which VAE?</vt:lpstr>
      <vt:lpstr>Difference between ae and vae</vt:lpstr>
      <vt:lpstr>Over-view of the auto encoding variational bayes</vt:lpstr>
      <vt:lpstr>Difference between Vae’s and gans</vt:lpstr>
      <vt:lpstr>Gaussian Mixture latent space</vt:lpstr>
      <vt:lpstr>Distance Metrics of probability distribution</vt:lpstr>
      <vt:lpstr>ELBO Method (EVIDENCE lower bound loss method)</vt:lpstr>
      <vt:lpstr>Contrastive loss function</vt:lpstr>
      <vt:lpstr>Performance metrics used</vt:lpstr>
      <vt:lpstr>References</vt:lpstr>
      <vt:lpstr>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ON  FEDERATED LEARNING USING NASA TURBOFAN DATASET</dc:title>
  <dc:creator>Kanad Sen</dc:creator>
  <cp:lastModifiedBy>Kanad Sen</cp:lastModifiedBy>
  <cp:revision>59</cp:revision>
  <dcterms:created xsi:type="dcterms:W3CDTF">2022-11-25T15:14:13Z</dcterms:created>
  <dcterms:modified xsi:type="dcterms:W3CDTF">2023-09-21T05:30:13Z</dcterms:modified>
</cp:coreProperties>
</file>